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307" r:id="rId10"/>
    <p:sldId id="266" r:id="rId11"/>
    <p:sldId id="267" r:id="rId12"/>
    <p:sldId id="268" r:id="rId13"/>
    <p:sldId id="269" r:id="rId14"/>
    <p:sldId id="312" r:id="rId15"/>
    <p:sldId id="313" r:id="rId16"/>
    <p:sldId id="308" r:id="rId17"/>
    <p:sldId id="309" r:id="rId18"/>
    <p:sldId id="270" r:id="rId19"/>
    <p:sldId id="316" r:id="rId20"/>
    <p:sldId id="317" r:id="rId21"/>
    <p:sldId id="314" r:id="rId22"/>
    <p:sldId id="318" r:id="rId23"/>
    <p:sldId id="320" r:id="rId24"/>
    <p:sldId id="321" r:id="rId25"/>
    <p:sldId id="319" r:id="rId26"/>
    <p:sldId id="322" r:id="rId27"/>
    <p:sldId id="323" r:id="rId28"/>
    <p:sldId id="325" r:id="rId29"/>
    <p:sldId id="326" r:id="rId30"/>
    <p:sldId id="327" r:id="rId31"/>
    <p:sldId id="328" r:id="rId32"/>
    <p:sldId id="354" r:id="rId33"/>
    <p:sldId id="329" r:id="rId34"/>
    <p:sldId id="330" r:id="rId35"/>
    <p:sldId id="347" r:id="rId36"/>
    <p:sldId id="315" r:id="rId37"/>
    <p:sldId id="332" r:id="rId38"/>
    <p:sldId id="333" r:id="rId39"/>
    <p:sldId id="334" r:id="rId40"/>
    <p:sldId id="335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9" r:id="rId49"/>
    <p:sldId id="346" r:id="rId50"/>
    <p:sldId id="350" r:id="rId51"/>
    <p:sldId id="337" r:id="rId52"/>
    <p:sldId id="351" r:id="rId53"/>
    <p:sldId id="352" r:id="rId54"/>
    <p:sldId id="338" r:id="rId55"/>
    <p:sldId id="353" r:id="rId56"/>
    <p:sldId id="271" r:id="rId57"/>
    <p:sldId id="272" r:id="rId58"/>
    <p:sldId id="263" r:id="rId59"/>
    <p:sldId id="264" r:id="rId60"/>
    <p:sldId id="265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4" r:id="rId93"/>
    <p:sldId id="305" r:id="rId9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02D2"/>
    <a:srgbClr val="19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5000"/>
  </p:normalViewPr>
  <p:slideViewPr>
    <p:cSldViewPr>
      <p:cViewPr varScale="1">
        <p:scale>
          <a:sx n="82" d="100"/>
          <a:sy n="82" d="100"/>
        </p:scale>
        <p:origin x="1944" y="184"/>
      </p:cViewPr>
      <p:guideLst>
        <p:guide orient="horz" pos="2832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E66C-FDF4-F543-913F-0131BAA1ADFB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EA3B4-8E98-5541-9B38-43DFB95BE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cp: This is the command to copy files and directories.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~/*.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The tilde (~) represents the user's home directory, and 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 wildcard pattern that matches all files ending with the ".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extension in the home directory.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../.: The ../ represents the parent directory, and . denotes the current directory. By using ../., you are instructing the cp command to copy the matched files to the parent directory (one level up from the current directory).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8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 for name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This line starts a loop that iterates over the three specified filenames, i.e.,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do: This keyword indicates the beginning of the loop block.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2 $name: The head command is used to retrieve the first few lines of a file. -n 2 specifies that we want to display the first 2 lines of the file whose name is stored in the variable $name.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|: This is the pipe symbol, which redirects the output of the head command to the tail command.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1: The tail command is used to display the last few lines of a file. -n 1 specifies that we want to display only the last line of the output from the head command (which is the second line of the original file).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done: This keyword indicates the end of the loop block.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bash </a:t>
            </a:r>
            <a:r>
              <a:rPr lang="en-US" dirty="0" err="1"/>
              <a:t>script.sh</a:t>
            </a:r>
            <a:r>
              <a:rPr lang="en-US" dirty="0"/>
              <a:t> </a:t>
            </a:r>
            <a:r>
              <a:rPr lang="en-US" dirty="0" err="1"/>
              <a:t>octane.pdb</a:t>
            </a:r>
            <a:r>
              <a:rPr lang="en-US" dirty="0"/>
              <a:t> 10 5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$2 $1: The head command is used to read the first few lines of the file specified by the first argument ($1). -n $2 indicates that we want to display the first $2 lines of the file. $2 represents the second argument passed to the script.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$3 $1: The tail command is used to read the last few lines of the file specified by the first argument ($1). -n $3 indicates that we want to display the last $3 lines of the file. $3 represents the third argument passed to the script.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7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382" y="151892"/>
            <a:ext cx="124720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DFEF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13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3250" y="130556"/>
            <a:ext cx="1638300" cy="148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437" y="2145283"/>
            <a:ext cx="12353925" cy="557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cs.emory.edu/~valerie/courses/fall10/155/resources/unix_cheatsheet.html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holleyjk@vpac03.phy.vanderbilt.edu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cheatsheetworld.com/programming/unix-linux-cheat-sheet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82862" y="2093468"/>
            <a:ext cx="84385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14" dirty="0">
                <a:solidFill>
                  <a:srgbClr val="FDFEFE"/>
                </a:solidFill>
                <a:latin typeface="Trebuchet MS"/>
                <a:cs typeface="Trebuchet MS"/>
              </a:rPr>
              <a:t>Unix </a:t>
            </a:r>
            <a:r>
              <a:rPr sz="8400" spc="-434" dirty="0">
                <a:solidFill>
                  <a:srgbClr val="FDFEFE"/>
                </a:solidFill>
                <a:latin typeface="Trebuchet MS"/>
                <a:cs typeface="Trebuchet MS"/>
              </a:rPr>
              <a:t>tips </a:t>
            </a:r>
            <a:r>
              <a:rPr sz="8400" spc="-540" dirty="0">
                <a:solidFill>
                  <a:srgbClr val="FDFEFE"/>
                </a:solidFill>
                <a:latin typeface="Trebuchet MS"/>
                <a:cs typeface="Trebuchet MS"/>
              </a:rPr>
              <a:t>and</a:t>
            </a:r>
            <a:r>
              <a:rPr sz="84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8400" spc="-320" dirty="0">
                <a:solidFill>
                  <a:srgbClr val="FDFEFE"/>
                </a:solidFill>
                <a:latin typeface="Trebuchet MS"/>
                <a:cs typeface="Trebuchet MS"/>
              </a:rPr>
              <a:t>tricks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2340" y="4046371"/>
            <a:ext cx="6928383" cy="509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782828"/>
            <a:ext cx="7000240" cy="794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6695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0"/>
              </a:spcBef>
            </a:pPr>
            <a:r>
              <a:rPr sz="4200" spc="10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4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11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42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1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endParaRPr sz="4200" dirty="0">
              <a:latin typeface="Arial"/>
              <a:cs typeface="Arial"/>
            </a:endParaRPr>
          </a:p>
          <a:p>
            <a:pPr marL="12700" marR="2132965">
              <a:lnSpc>
                <a:spcPts val="4990"/>
              </a:lnSpc>
              <a:spcBef>
                <a:spcPts val="2680"/>
              </a:spcBef>
            </a:pP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Otherwise </a:t>
            </a:r>
            <a:r>
              <a:rPr sz="4200" spc="-70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separator </a:t>
            </a:r>
            <a:r>
              <a:rPr sz="4200" spc="-130" dirty="0">
                <a:solidFill>
                  <a:srgbClr val="FFFFFF"/>
                </a:solidFill>
                <a:latin typeface="Arial"/>
                <a:cs typeface="Arial"/>
              </a:rPr>
              <a:t>(opposite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Windows)</a:t>
            </a:r>
            <a:endParaRPr sz="4200" dirty="0">
              <a:latin typeface="Arial"/>
              <a:cs typeface="Arial"/>
            </a:endParaRPr>
          </a:p>
          <a:p>
            <a:pPr marL="12700" marR="1787525">
              <a:lnSpc>
                <a:spcPct val="100200"/>
              </a:lnSpc>
              <a:spcBef>
                <a:spcPts val="2310"/>
              </a:spcBef>
            </a:pP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</a:t>
            </a:r>
            <a:r>
              <a:rPr sz="4200" spc="80" dirty="0">
                <a:solidFill>
                  <a:srgbClr val="FFFFFF"/>
                </a:solidFill>
                <a:latin typeface="Arial"/>
                <a:cs typeface="Arial"/>
              </a:rPr>
              <a:t>root) </a:t>
            </a:r>
            <a:r>
              <a:rPr sz="4200" spc="-375" dirty="0">
                <a:solidFill>
                  <a:srgbClr val="FFFFFF"/>
                </a:solidFill>
                <a:latin typeface="Arial"/>
                <a:cs typeface="Arial"/>
              </a:rPr>
              <a:t>vs 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relative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 </a:t>
            </a:r>
            <a:r>
              <a:rPr sz="4200" spc="-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05" dirty="0">
                <a:solidFill>
                  <a:srgbClr val="FFFFFF"/>
                </a:solidFill>
                <a:latin typeface="Arial"/>
                <a:cs typeface="Arial"/>
              </a:rPr>
              <a:t>location)</a:t>
            </a: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4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dirs.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6439" y="2638425"/>
            <a:ext cx="5048808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68" y="1257806"/>
            <a:ext cx="11629390" cy="1015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algn="ctr">
              <a:lnSpc>
                <a:spcPct val="100000"/>
              </a:lnSpc>
              <a:spcBef>
                <a:spcPts val="100"/>
              </a:spcBef>
            </a:pP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Getting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around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tree</a:t>
            </a:r>
            <a:endParaRPr sz="4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 dirty="0">
              <a:latin typeface="Trebuchet MS"/>
              <a:cs typeface="Trebuchet MS"/>
            </a:endParaRPr>
          </a:p>
          <a:p>
            <a:pPr marL="2005964" indent="-325755">
              <a:lnSpc>
                <a:spcPts val="4670"/>
              </a:lnSpc>
              <a:buChar char="·"/>
              <a:tabLst>
                <a:tab pos="2006600" algn="l"/>
                <a:tab pos="2623820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 dirty="0">
              <a:latin typeface="Trebuchet MS"/>
              <a:cs typeface="Trebuchet MS"/>
            </a:endParaRPr>
          </a:p>
          <a:p>
            <a:pPr marL="2006600" indent="-325755">
              <a:lnSpc>
                <a:spcPts val="4670"/>
              </a:lnSpc>
              <a:buChar char="·"/>
              <a:tabLst>
                <a:tab pos="2006600" algn="l"/>
                <a:tab pos="3223895" algn="l"/>
              </a:tabLst>
            </a:pP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pwd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lang="en-US" sz="4200" spc="-110" dirty="0">
                <a:solidFill>
                  <a:srgbClr val="FDF700"/>
                </a:solidFill>
                <a:latin typeface="Trebuchet MS"/>
                <a:cs typeface="Trebuchet MS"/>
              </a:rPr>
              <a:t>print working directory</a:t>
            </a:r>
            <a:endParaRPr sz="4200" dirty="0">
              <a:latin typeface="Trebuchet MS"/>
              <a:cs typeface="Trebuchet MS"/>
            </a:endParaRPr>
          </a:p>
          <a:p>
            <a:pPr marL="1998345" indent="-326390">
              <a:lnSpc>
                <a:spcPts val="4715"/>
              </a:lnSpc>
              <a:spcBef>
                <a:spcPts val="219"/>
              </a:spcBef>
              <a:buChar char="·"/>
              <a:tabLst>
                <a:tab pos="1998980" algn="l"/>
                <a:tab pos="4058920" algn="l"/>
              </a:tabLst>
            </a:pP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cd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change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645"/>
              </a:lnSpc>
              <a:buChar char="·"/>
              <a:tabLst>
                <a:tab pos="1936750" algn="l"/>
              </a:tabLst>
            </a:pP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mkdir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7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970"/>
              </a:lnSpc>
              <a:buChar char="·"/>
              <a:tabLst>
                <a:tab pos="1936750" algn="l"/>
              </a:tabLst>
            </a:pP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rmdir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8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What directory are you in? 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If on your computer, navigate to your Desktop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make a directory called ‘</a:t>
            </a:r>
            <a:r>
              <a:rPr lang="en-US" sz="4000" i="1" spc="-295" dirty="0" err="1">
                <a:solidFill>
                  <a:srgbClr val="FDFEFE"/>
                </a:solidFill>
                <a:latin typeface="Trebuchet MS"/>
                <a:cs typeface="Trebuchet MS"/>
              </a:rPr>
              <a:t>Hello_World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’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295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: Go inside your new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2800" i="1" spc="-295" dirty="0">
                <a:solidFill>
                  <a:srgbClr val="FDFEFE"/>
                </a:solidFill>
                <a:latin typeface="Trebuchet MS"/>
                <a:cs typeface="Trebuchet MS"/>
              </a:rPr>
              <a:t>*Hint use tab completion *</a:t>
            </a: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6559296"/>
            <a:ext cx="891540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37" y="1157222"/>
            <a:ext cx="10909935" cy="2550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60345" marR="5080" indent="-843280">
              <a:lnSpc>
                <a:spcPts val="5590"/>
              </a:lnSpc>
              <a:spcBef>
                <a:spcPts val="525"/>
              </a:spcBef>
            </a:pP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Feel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power: 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adding </a:t>
            </a:r>
            <a:r>
              <a:rPr sz="4900" spc="-320" dirty="0">
                <a:solidFill>
                  <a:srgbClr val="FDFEFE"/>
                </a:solidFill>
                <a:latin typeface="Trebuchet MS"/>
                <a:cs typeface="Trebuchet MS"/>
              </a:rPr>
              <a:t>tags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4900" spc="-250" dirty="0">
                <a:solidFill>
                  <a:srgbClr val="FDFEFE"/>
                </a:solidFill>
                <a:latin typeface="Trebuchet MS"/>
                <a:cs typeface="Trebuchet MS"/>
              </a:rPr>
              <a:t>command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customize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5" dirty="0">
                <a:solidFill>
                  <a:srgbClr val="FDFEFE"/>
                </a:solidFill>
                <a:latin typeface="Trebuchet MS"/>
                <a:cs typeface="Trebuchet MS"/>
              </a:rPr>
              <a:t>it.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  <a:tabLst>
                <a:tab pos="697865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7" y="4284979"/>
            <a:ext cx="1297305" cy="2221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405765">
              <a:lnSpc>
                <a:spcPts val="4800"/>
              </a:lnSpc>
              <a:spcBef>
                <a:spcPts val="459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00" dirty="0">
                <a:solidFill>
                  <a:srgbClr val="FDF700"/>
                </a:solidFill>
                <a:latin typeface="Trebuchet MS"/>
                <a:cs typeface="Trebuchet MS"/>
              </a:rPr>
              <a:t>-a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–</a:t>
            </a:r>
            <a:r>
              <a:rPr sz="4200" spc="-200" dirty="0" err="1">
                <a:solidFill>
                  <a:srgbClr val="FDF700"/>
                </a:solidFill>
                <a:latin typeface="Trebuchet MS"/>
                <a:cs typeface="Trebuchet MS"/>
              </a:rPr>
              <a:t>lhS</a:t>
            </a:r>
            <a:endParaRPr lang="en-US" sz="4200" spc="-20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ls -F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300" y="4284979"/>
            <a:ext cx="9674225" cy="21621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7121525" indent="-12700">
              <a:lnSpc>
                <a:spcPts val="4800"/>
              </a:lnSpc>
              <a:spcBef>
                <a:spcPts val="459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long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format 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list 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all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long</a:t>
            </a:r>
            <a:r>
              <a:rPr sz="3200" spc="-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20" dirty="0">
                <a:solidFill>
                  <a:srgbClr val="FDF700"/>
                </a:solidFill>
                <a:latin typeface="Trebuchet MS"/>
                <a:cs typeface="Trebuchet MS"/>
              </a:rPr>
              <a:t>format,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DF700"/>
                </a:solidFill>
                <a:latin typeface="Trebuchet MS"/>
                <a:cs typeface="Trebuchet MS"/>
              </a:rPr>
              <a:t>is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40" dirty="0">
                <a:solidFill>
                  <a:srgbClr val="FDF700"/>
                </a:solidFill>
                <a:latin typeface="Trebuchet MS"/>
                <a:cs typeface="Trebuchet MS"/>
              </a:rPr>
              <a:t>‘human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FDF700"/>
                </a:solidFill>
                <a:latin typeface="Trebuchet MS"/>
                <a:cs typeface="Trebuchet MS"/>
              </a:rPr>
              <a:t>readable’,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DF700"/>
                </a:solidFill>
                <a:latin typeface="Trebuchet MS"/>
                <a:cs typeface="Trebuchet MS"/>
              </a:rPr>
              <a:t>sorted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endParaRPr lang="en-US" sz="3200" spc="-17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6520" y="3360421"/>
            <a:ext cx="5646420" cy="610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737" y="1358391"/>
            <a:ext cx="8783320" cy="14859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595245" marR="5080" indent="-2583180">
              <a:lnSpc>
                <a:spcPts val="5620"/>
              </a:lnSpc>
              <a:spcBef>
                <a:spcPts val="505"/>
              </a:spcBef>
            </a:pPr>
            <a:r>
              <a:rPr sz="4900" spc="-185" dirty="0">
                <a:solidFill>
                  <a:srgbClr val="FF64FE"/>
                </a:solidFill>
                <a:latin typeface="Trebuchet MS"/>
                <a:cs typeface="Trebuchet MS"/>
              </a:rPr>
              <a:t>But </a:t>
            </a:r>
            <a:r>
              <a:rPr sz="4900" spc="-95" dirty="0">
                <a:solidFill>
                  <a:srgbClr val="FF64FE"/>
                </a:solidFill>
                <a:latin typeface="Trebuchet MS"/>
                <a:cs typeface="Trebuchet MS"/>
              </a:rPr>
              <a:t>how </a:t>
            </a:r>
            <a:r>
              <a:rPr sz="4900" spc="-80" dirty="0">
                <a:solidFill>
                  <a:srgbClr val="FF64FE"/>
                </a:solidFill>
                <a:latin typeface="Trebuchet MS"/>
                <a:cs typeface="Trebuchet MS"/>
              </a:rPr>
              <a:t>do </a:t>
            </a:r>
            <a:r>
              <a:rPr sz="4900" spc="-140" dirty="0">
                <a:solidFill>
                  <a:srgbClr val="FF64FE"/>
                </a:solidFill>
                <a:latin typeface="Trebuchet MS"/>
                <a:cs typeface="Trebuchet MS"/>
              </a:rPr>
              <a:t>I </a:t>
            </a:r>
            <a:r>
              <a:rPr sz="4900" spc="-105" dirty="0">
                <a:solidFill>
                  <a:srgbClr val="FF64FE"/>
                </a:solidFill>
                <a:latin typeface="Trebuchet MS"/>
                <a:cs typeface="Trebuchet MS"/>
              </a:rPr>
              <a:t>know </a:t>
            </a:r>
            <a:r>
              <a:rPr sz="4900" spc="-290" dirty="0">
                <a:solidFill>
                  <a:srgbClr val="FF64FE"/>
                </a:solidFill>
                <a:latin typeface="Trebuchet MS"/>
                <a:cs typeface="Trebuchet MS"/>
              </a:rPr>
              <a:t>the </a:t>
            </a:r>
            <a:r>
              <a:rPr sz="4900" spc="-220" dirty="0">
                <a:solidFill>
                  <a:srgbClr val="FF64FE"/>
                </a:solidFill>
                <a:latin typeface="Trebuchet MS"/>
                <a:cs typeface="Trebuchet MS"/>
              </a:rPr>
              <a:t>secret </a:t>
            </a:r>
            <a:r>
              <a:rPr sz="4900" spc="-320" dirty="0">
                <a:solidFill>
                  <a:srgbClr val="FF64FE"/>
                </a:solidFill>
                <a:latin typeface="Trebuchet MS"/>
                <a:cs typeface="Trebuchet MS"/>
              </a:rPr>
              <a:t>tags  </a:t>
            </a:r>
            <a:r>
              <a:rPr sz="4900" spc="-165" dirty="0">
                <a:solidFill>
                  <a:srgbClr val="FF64FE"/>
                </a:solidFill>
                <a:latin typeface="Trebuchet MS"/>
                <a:cs typeface="Trebuchet MS"/>
              </a:rPr>
              <a:t>for </a:t>
            </a:r>
            <a:r>
              <a:rPr sz="4900" spc="-335" dirty="0">
                <a:solidFill>
                  <a:srgbClr val="FF64FE"/>
                </a:solidFill>
                <a:latin typeface="Trebuchet MS"/>
                <a:cs typeface="Trebuchet MS"/>
              </a:rPr>
              <a:t>each</a:t>
            </a:r>
            <a:r>
              <a:rPr sz="4900" spc="-85" dirty="0">
                <a:solidFill>
                  <a:srgbClr val="FF64FE"/>
                </a:solidFill>
                <a:latin typeface="Trebuchet MS"/>
                <a:cs typeface="Trebuchet MS"/>
              </a:rPr>
              <a:t> </a:t>
            </a:r>
            <a:r>
              <a:rPr sz="4900" spc="-240" dirty="0">
                <a:solidFill>
                  <a:srgbClr val="FF64FE"/>
                </a:solidFill>
                <a:latin typeface="Trebuchet MS"/>
                <a:cs typeface="Trebuchet MS"/>
              </a:rPr>
              <a:t>command?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975" y="5193284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>
                <a:solidFill>
                  <a:srgbClr val="FDFEFE"/>
                </a:solidFill>
                <a:latin typeface="Trebuchet MS"/>
                <a:cs typeface="Trebuchet MS"/>
              </a:rPr>
              <a:t>man</a:t>
            </a:r>
            <a:r>
              <a:rPr sz="4200" spc="-1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spc="-220" dirty="0">
                <a:solidFill>
                  <a:srgbClr val="FDFEFE"/>
                </a:solidFill>
                <a:latin typeface="Trebuchet MS"/>
                <a:cs typeface="Trebuchet MS"/>
              </a:rPr>
              <a:t>command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337" y="6921500"/>
            <a:ext cx="422338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75945" marR="5080" indent="-563880">
              <a:lnSpc>
                <a:spcPts val="4900"/>
              </a:lnSpc>
              <a:spcBef>
                <a:spcPts val="380"/>
              </a:spcBef>
            </a:pPr>
            <a:r>
              <a:rPr sz="4200" spc="-290" dirty="0">
                <a:latin typeface="Trebuchet MS"/>
                <a:cs typeface="Trebuchet MS"/>
              </a:rPr>
              <a:t>man </a:t>
            </a:r>
            <a:r>
              <a:rPr sz="4200" spc="-130" dirty="0">
                <a:latin typeface="Trebuchet MS"/>
                <a:cs typeface="Trebuchet MS"/>
              </a:rPr>
              <a:t>intro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105" dirty="0">
                <a:latin typeface="Trebuchet MS"/>
                <a:cs typeface="Trebuchet MS"/>
              </a:rPr>
              <a:t>good  </a:t>
            </a:r>
            <a:r>
              <a:rPr sz="4200" spc="-300" dirty="0">
                <a:latin typeface="Trebuchet MS"/>
                <a:cs typeface="Trebuchet MS"/>
              </a:rPr>
              <a:t>place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60" dirty="0">
                <a:latin typeface="Trebuchet MS"/>
                <a:cs typeface="Trebuchet MS"/>
              </a:rPr>
              <a:t> </a:t>
            </a:r>
            <a:r>
              <a:rPr sz="4200" spc="-240" dirty="0">
                <a:latin typeface="Trebuchet MS"/>
                <a:cs typeface="Trebuchet MS"/>
              </a:rPr>
              <a:t>start!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C8A07-3D10-B841-9496-3E8FB64EA763}"/>
              </a:ext>
            </a:extLst>
          </p:cNvPr>
          <p:cNvSpPr/>
          <p:nvPr/>
        </p:nvSpPr>
        <p:spPr>
          <a:xfrm>
            <a:off x="711200" y="1752600"/>
            <a:ext cx="11404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file system is responsible for managing information on the disk.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Information is stored in files, which are stored in directories (folders).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Directories can also store other directories, which then form a directory tree.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cd [path] 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changes the current working directory.</a:t>
            </a:r>
            <a:b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ls [path]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a listing of a specific file or directory; ls on its own lists the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pwd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the user’s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is the root directory of the whole file system.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3A68CED-C462-9E4B-9BA5-F27EBCE516B0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commands take options (flags) that begin with a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-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 relative path specifies a location starting from the current location.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An absolute path specifies a location from the root of the file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Directory names in a path are separated with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Unix, but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\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Windows.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means ‘the directory above the current one’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means ‘the current directory’.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7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Making and adding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you bash shell type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string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steps and make a empty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see if your text files are there with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*Vim is a text editor, people both love it and hate it.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 prefer text editor feel free to use that one.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FD9299-2DFD-A143-A84C-E5CF35019108}"/>
              </a:ext>
            </a:extLst>
          </p:cNvPr>
          <p:cNvGrpSpPr/>
          <p:nvPr/>
        </p:nvGrpSpPr>
        <p:grpSpPr>
          <a:xfrm>
            <a:off x="1016000" y="1600200"/>
            <a:ext cx="13487400" cy="6807200"/>
            <a:chOff x="635000" y="2286000"/>
            <a:chExt cx="10179640" cy="558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40D05A-4B24-A84B-9661-9730AC5B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2286000"/>
              <a:ext cx="8382000" cy="558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948DB-A453-9547-8AE4-174C1CFEDE34}"/>
                </a:ext>
              </a:extLst>
            </p:cNvPr>
            <p:cNvSpPr txBox="1"/>
            <p:nvPr/>
          </p:nvSpPr>
          <p:spPr>
            <a:xfrm>
              <a:off x="2844800" y="2590800"/>
              <a:ext cx="233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Current directory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42ABB-9CB0-7048-ADD7-98F5200F6792}"/>
                </a:ext>
              </a:extLst>
            </p:cNvPr>
            <p:cNvSpPr txBox="1"/>
            <p:nvPr/>
          </p:nvSpPr>
          <p:spPr>
            <a:xfrm>
              <a:off x="5087620" y="3052465"/>
              <a:ext cx="2076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Make directory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67954-BEB4-5D49-8D67-07C3F2027C9C}"/>
                </a:ext>
              </a:extLst>
            </p:cNvPr>
            <p:cNvSpPr txBox="1"/>
            <p:nvPr/>
          </p:nvSpPr>
          <p:spPr>
            <a:xfrm>
              <a:off x="1855969" y="3514130"/>
              <a:ext cx="8958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List things inside directory.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is bold because it’s a directory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75C1CB-926C-874C-BFD3-976E5957A514}"/>
                </a:ext>
              </a:extLst>
            </p:cNvPr>
            <p:cNvSpPr txBox="1"/>
            <p:nvPr/>
          </p:nvSpPr>
          <p:spPr>
            <a:xfrm>
              <a:off x="4292600" y="4280595"/>
              <a:ext cx="476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Change to the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directory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2B525-6790-8347-A054-345D3B8AA61F}"/>
                </a:ext>
              </a:extLst>
            </p:cNvPr>
            <p:cNvSpPr txBox="1"/>
            <p:nvPr/>
          </p:nvSpPr>
          <p:spPr>
            <a:xfrm>
              <a:off x="6607484" y="4770735"/>
              <a:ext cx="2169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Create </a:t>
              </a:r>
              <a:r>
                <a:rPr lang="en-US" sz="2400" dirty="0" err="1">
                  <a:solidFill>
                    <a:srgbClr val="00B050"/>
                  </a:solidFill>
                </a:rPr>
                <a:t>hello.txt</a:t>
              </a:r>
              <a:r>
                <a:rPr lang="en-US" sz="2400" dirty="0">
                  <a:solidFill>
                    <a:srgbClr val="00B050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F09B-45F7-3248-B389-C7B842168997}"/>
                </a:ext>
              </a:extLst>
            </p:cNvPr>
            <p:cNvSpPr txBox="1"/>
            <p:nvPr/>
          </p:nvSpPr>
          <p:spPr>
            <a:xfrm>
              <a:off x="4958536" y="5601394"/>
              <a:ext cx="3001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Go back one directory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1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8446" y="4737620"/>
            <a:ext cx="6575425" cy="4494530"/>
            <a:chOff x="3318446" y="4737620"/>
            <a:chExt cx="6575425" cy="4494530"/>
          </a:xfrm>
        </p:grpSpPr>
        <p:sp>
          <p:nvSpPr>
            <p:cNvPr id="3" name="object 3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3274771" y="0"/>
                  </a:moveTo>
                  <a:lnTo>
                    <a:pt x="3217772" y="331"/>
                  </a:lnTo>
                  <a:lnTo>
                    <a:pt x="3161009" y="1322"/>
                  </a:lnTo>
                  <a:lnTo>
                    <a:pt x="3104489" y="2968"/>
                  </a:lnTo>
                  <a:lnTo>
                    <a:pt x="3048220" y="5263"/>
                  </a:lnTo>
                  <a:lnTo>
                    <a:pt x="2992211" y="8201"/>
                  </a:lnTo>
                  <a:lnTo>
                    <a:pt x="2936468" y="11777"/>
                  </a:lnTo>
                  <a:lnTo>
                    <a:pt x="2881001" y="15986"/>
                  </a:lnTo>
                  <a:lnTo>
                    <a:pt x="2825816" y="20823"/>
                  </a:lnTo>
                  <a:lnTo>
                    <a:pt x="2770921" y="26282"/>
                  </a:lnTo>
                  <a:lnTo>
                    <a:pt x="2716325" y="32358"/>
                  </a:lnTo>
                  <a:lnTo>
                    <a:pt x="2662036" y="39045"/>
                  </a:lnTo>
                  <a:lnTo>
                    <a:pt x="2608060" y="46338"/>
                  </a:lnTo>
                  <a:lnTo>
                    <a:pt x="2554407" y="54231"/>
                  </a:lnTo>
                  <a:lnTo>
                    <a:pt x="2501083" y="62720"/>
                  </a:lnTo>
                  <a:lnTo>
                    <a:pt x="2448098" y="71799"/>
                  </a:lnTo>
                  <a:lnTo>
                    <a:pt x="2395457" y="81463"/>
                  </a:lnTo>
                  <a:lnTo>
                    <a:pt x="2343171" y="91705"/>
                  </a:lnTo>
                  <a:lnTo>
                    <a:pt x="2291246" y="102522"/>
                  </a:lnTo>
                  <a:lnTo>
                    <a:pt x="2239689" y="113907"/>
                  </a:lnTo>
                  <a:lnTo>
                    <a:pt x="2188510" y="125855"/>
                  </a:lnTo>
                  <a:lnTo>
                    <a:pt x="2137716" y="138361"/>
                  </a:lnTo>
                  <a:lnTo>
                    <a:pt x="2087315" y="151419"/>
                  </a:lnTo>
                  <a:lnTo>
                    <a:pt x="2037314" y="165024"/>
                  </a:lnTo>
                  <a:lnTo>
                    <a:pt x="1987722" y="179171"/>
                  </a:lnTo>
                  <a:lnTo>
                    <a:pt x="1938547" y="193854"/>
                  </a:lnTo>
                  <a:lnTo>
                    <a:pt x="1889795" y="209068"/>
                  </a:lnTo>
                  <a:lnTo>
                    <a:pt x="1841476" y="224808"/>
                  </a:lnTo>
                  <a:lnTo>
                    <a:pt x="1793597" y="241068"/>
                  </a:lnTo>
                  <a:lnTo>
                    <a:pt x="1746165" y="257842"/>
                  </a:lnTo>
                  <a:lnTo>
                    <a:pt x="1699189" y="275126"/>
                  </a:lnTo>
                  <a:lnTo>
                    <a:pt x="1652677" y="292915"/>
                  </a:lnTo>
                  <a:lnTo>
                    <a:pt x="1606637" y="311201"/>
                  </a:lnTo>
                  <a:lnTo>
                    <a:pt x="1561075" y="329982"/>
                  </a:lnTo>
                  <a:lnTo>
                    <a:pt x="1516001" y="349250"/>
                  </a:lnTo>
                  <a:lnTo>
                    <a:pt x="1471422" y="369001"/>
                  </a:lnTo>
                  <a:lnTo>
                    <a:pt x="1427345" y="389229"/>
                  </a:lnTo>
                  <a:lnTo>
                    <a:pt x="1383780" y="409929"/>
                  </a:lnTo>
                  <a:lnTo>
                    <a:pt x="1340733" y="431095"/>
                  </a:lnTo>
                  <a:lnTo>
                    <a:pt x="1298213" y="452723"/>
                  </a:lnTo>
                  <a:lnTo>
                    <a:pt x="1256227" y="474806"/>
                  </a:lnTo>
                  <a:lnTo>
                    <a:pt x="1214783" y="497340"/>
                  </a:lnTo>
                  <a:lnTo>
                    <a:pt x="1173889" y="520319"/>
                  </a:lnTo>
                  <a:lnTo>
                    <a:pt x="1133553" y="543738"/>
                  </a:lnTo>
                  <a:lnTo>
                    <a:pt x="1093783" y="567591"/>
                  </a:lnTo>
                  <a:lnTo>
                    <a:pt x="1054587" y="591873"/>
                  </a:lnTo>
                  <a:lnTo>
                    <a:pt x="1015972" y="616578"/>
                  </a:lnTo>
                  <a:lnTo>
                    <a:pt x="977947" y="641702"/>
                  </a:lnTo>
                  <a:lnTo>
                    <a:pt x="940519" y="667239"/>
                  </a:lnTo>
                  <a:lnTo>
                    <a:pt x="903696" y="693183"/>
                  </a:lnTo>
                  <a:lnTo>
                    <a:pt x="867486" y="719530"/>
                  </a:lnTo>
                  <a:lnTo>
                    <a:pt x="831896" y="746273"/>
                  </a:lnTo>
                  <a:lnTo>
                    <a:pt x="796936" y="773407"/>
                  </a:lnTo>
                  <a:lnTo>
                    <a:pt x="762612" y="800928"/>
                  </a:lnTo>
                  <a:lnTo>
                    <a:pt x="728933" y="828829"/>
                  </a:lnTo>
                  <a:lnTo>
                    <a:pt x="695906" y="857106"/>
                  </a:lnTo>
                  <a:lnTo>
                    <a:pt x="663539" y="885752"/>
                  </a:lnTo>
                  <a:lnTo>
                    <a:pt x="631840" y="914763"/>
                  </a:lnTo>
                  <a:lnTo>
                    <a:pt x="600817" y="944134"/>
                  </a:lnTo>
                  <a:lnTo>
                    <a:pt x="570478" y="973858"/>
                  </a:lnTo>
                  <a:lnTo>
                    <a:pt x="540831" y="1003931"/>
                  </a:lnTo>
                  <a:lnTo>
                    <a:pt x="511883" y="1034347"/>
                  </a:lnTo>
                  <a:lnTo>
                    <a:pt x="483642" y="1065100"/>
                  </a:lnTo>
                  <a:lnTo>
                    <a:pt x="456116" y="1096186"/>
                  </a:lnTo>
                  <a:lnTo>
                    <a:pt x="429314" y="1127599"/>
                  </a:lnTo>
                  <a:lnTo>
                    <a:pt x="403243" y="1159334"/>
                  </a:lnTo>
                  <a:lnTo>
                    <a:pt x="377910" y="1191385"/>
                  </a:lnTo>
                  <a:lnTo>
                    <a:pt x="353324" y="1223747"/>
                  </a:lnTo>
                  <a:lnTo>
                    <a:pt x="329493" y="1256414"/>
                  </a:lnTo>
                  <a:lnTo>
                    <a:pt x="306424" y="1289382"/>
                  </a:lnTo>
                  <a:lnTo>
                    <a:pt x="284125" y="1322644"/>
                  </a:lnTo>
                  <a:lnTo>
                    <a:pt x="262605" y="1356196"/>
                  </a:lnTo>
                  <a:lnTo>
                    <a:pt x="241870" y="1390032"/>
                  </a:lnTo>
                  <a:lnTo>
                    <a:pt x="221930" y="1424147"/>
                  </a:lnTo>
                  <a:lnTo>
                    <a:pt x="202791" y="1458536"/>
                  </a:lnTo>
                  <a:lnTo>
                    <a:pt x="184461" y="1493192"/>
                  </a:lnTo>
                  <a:lnTo>
                    <a:pt x="166949" y="1528111"/>
                  </a:lnTo>
                  <a:lnTo>
                    <a:pt x="150263" y="1563287"/>
                  </a:lnTo>
                  <a:lnTo>
                    <a:pt x="134409" y="1598715"/>
                  </a:lnTo>
                  <a:lnTo>
                    <a:pt x="119397" y="1634389"/>
                  </a:lnTo>
                  <a:lnTo>
                    <a:pt x="105234" y="1670305"/>
                  </a:lnTo>
                  <a:lnTo>
                    <a:pt x="91927" y="1706457"/>
                  </a:lnTo>
                  <a:lnTo>
                    <a:pt x="79485" y="1742839"/>
                  </a:lnTo>
                  <a:lnTo>
                    <a:pt x="67916" y="1779446"/>
                  </a:lnTo>
                  <a:lnTo>
                    <a:pt x="57227" y="1816273"/>
                  </a:lnTo>
                  <a:lnTo>
                    <a:pt x="47426" y="1853314"/>
                  </a:lnTo>
                  <a:lnTo>
                    <a:pt x="38521" y="1890564"/>
                  </a:lnTo>
                  <a:lnTo>
                    <a:pt x="30520" y="1928018"/>
                  </a:lnTo>
                  <a:lnTo>
                    <a:pt x="23431" y="1965670"/>
                  </a:lnTo>
                  <a:lnTo>
                    <a:pt x="17262" y="2003515"/>
                  </a:lnTo>
                  <a:lnTo>
                    <a:pt x="12020" y="2041548"/>
                  </a:lnTo>
                  <a:lnTo>
                    <a:pt x="7713" y="2079763"/>
                  </a:lnTo>
                  <a:lnTo>
                    <a:pt x="4350" y="2118154"/>
                  </a:lnTo>
                  <a:lnTo>
                    <a:pt x="1938" y="2156717"/>
                  </a:lnTo>
                  <a:lnTo>
                    <a:pt x="486" y="2195446"/>
                  </a:lnTo>
                  <a:lnTo>
                    <a:pt x="0" y="2234336"/>
                  </a:lnTo>
                  <a:lnTo>
                    <a:pt x="486" y="2273226"/>
                  </a:lnTo>
                  <a:lnTo>
                    <a:pt x="1938" y="2311955"/>
                  </a:lnTo>
                  <a:lnTo>
                    <a:pt x="4350" y="2350518"/>
                  </a:lnTo>
                  <a:lnTo>
                    <a:pt x="7713" y="2388909"/>
                  </a:lnTo>
                  <a:lnTo>
                    <a:pt x="12020" y="2427124"/>
                  </a:lnTo>
                  <a:lnTo>
                    <a:pt x="17262" y="2465156"/>
                  </a:lnTo>
                  <a:lnTo>
                    <a:pt x="23431" y="2503001"/>
                  </a:lnTo>
                  <a:lnTo>
                    <a:pt x="30520" y="2540654"/>
                  </a:lnTo>
                  <a:lnTo>
                    <a:pt x="38521" y="2578107"/>
                  </a:lnTo>
                  <a:lnTo>
                    <a:pt x="47426" y="2615358"/>
                  </a:lnTo>
                  <a:lnTo>
                    <a:pt x="57227" y="2652399"/>
                  </a:lnTo>
                  <a:lnTo>
                    <a:pt x="67916" y="2689226"/>
                  </a:lnTo>
                  <a:lnTo>
                    <a:pt x="79485" y="2725833"/>
                  </a:lnTo>
                  <a:lnTo>
                    <a:pt x="91927" y="2762215"/>
                  </a:lnTo>
                  <a:lnTo>
                    <a:pt x="105234" y="2798367"/>
                  </a:lnTo>
                  <a:lnTo>
                    <a:pt x="119397" y="2834283"/>
                  </a:lnTo>
                  <a:lnTo>
                    <a:pt x="134409" y="2869957"/>
                  </a:lnTo>
                  <a:lnTo>
                    <a:pt x="150263" y="2905385"/>
                  </a:lnTo>
                  <a:lnTo>
                    <a:pt x="166949" y="2940562"/>
                  </a:lnTo>
                  <a:lnTo>
                    <a:pt x="184461" y="2975480"/>
                  </a:lnTo>
                  <a:lnTo>
                    <a:pt x="202791" y="3010137"/>
                  </a:lnTo>
                  <a:lnTo>
                    <a:pt x="221930" y="3044525"/>
                  </a:lnTo>
                  <a:lnTo>
                    <a:pt x="241870" y="3078640"/>
                  </a:lnTo>
                  <a:lnTo>
                    <a:pt x="262605" y="3112476"/>
                  </a:lnTo>
                  <a:lnTo>
                    <a:pt x="284125" y="3146028"/>
                  </a:lnTo>
                  <a:lnTo>
                    <a:pt x="306424" y="3179291"/>
                  </a:lnTo>
                  <a:lnTo>
                    <a:pt x="329493" y="3212258"/>
                  </a:lnTo>
                  <a:lnTo>
                    <a:pt x="353324" y="3244926"/>
                  </a:lnTo>
                  <a:lnTo>
                    <a:pt x="377910" y="3277288"/>
                  </a:lnTo>
                  <a:lnTo>
                    <a:pt x="403243" y="3309339"/>
                  </a:lnTo>
                  <a:lnTo>
                    <a:pt x="429314" y="3341074"/>
                  </a:lnTo>
                  <a:lnTo>
                    <a:pt x="456116" y="3372487"/>
                  </a:lnTo>
                  <a:lnTo>
                    <a:pt x="483642" y="3403573"/>
                  </a:lnTo>
                  <a:lnTo>
                    <a:pt x="511883" y="3434326"/>
                  </a:lnTo>
                  <a:lnTo>
                    <a:pt x="540831" y="3464742"/>
                  </a:lnTo>
                  <a:lnTo>
                    <a:pt x="570478" y="3494815"/>
                  </a:lnTo>
                  <a:lnTo>
                    <a:pt x="600817" y="3524539"/>
                  </a:lnTo>
                  <a:lnTo>
                    <a:pt x="631840" y="3553910"/>
                  </a:lnTo>
                  <a:lnTo>
                    <a:pt x="663539" y="3582921"/>
                  </a:lnTo>
                  <a:lnTo>
                    <a:pt x="695906" y="3611568"/>
                  </a:lnTo>
                  <a:lnTo>
                    <a:pt x="728933" y="3639844"/>
                  </a:lnTo>
                  <a:lnTo>
                    <a:pt x="762612" y="3667746"/>
                  </a:lnTo>
                  <a:lnTo>
                    <a:pt x="796936" y="3695266"/>
                  </a:lnTo>
                  <a:lnTo>
                    <a:pt x="831896" y="3722401"/>
                  </a:lnTo>
                  <a:lnTo>
                    <a:pt x="867486" y="3749144"/>
                  </a:lnTo>
                  <a:lnTo>
                    <a:pt x="903696" y="3775490"/>
                  </a:lnTo>
                  <a:lnTo>
                    <a:pt x="940519" y="3801435"/>
                  </a:lnTo>
                  <a:lnTo>
                    <a:pt x="977947" y="3826971"/>
                  </a:lnTo>
                  <a:lnTo>
                    <a:pt x="1015972" y="3852095"/>
                  </a:lnTo>
                  <a:lnTo>
                    <a:pt x="1054587" y="3876801"/>
                  </a:lnTo>
                  <a:lnTo>
                    <a:pt x="1093783" y="3901083"/>
                  </a:lnTo>
                  <a:lnTo>
                    <a:pt x="1133553" y="3924936"/>
                  </a:lnTo>
                  <a:lnTo>
                    <a:pt x="1173889" y="3948355"/>
                  </a:lnTo>
                  <a:lnTo>
                    <a:pt x="1214783" y="3971334"/>
                  </a:lnTo>
                  <a:lnTo>
                    <a:pt x="1256227" y="3993868"/>
                  </a:lnTo>
                  <a:lnTo>
                    <a:pt x="1298213" y="4015951"/>
                  </a:lnTo>
                  <a:lnTo>
                    <a:pt x="1340733" y="4037579"/>
                  </a:lnTo>
                  <a:lnTo>
                    <a:pt x="1383780" y="4058746"/>
                  </a:lnTo>
                  <a:lnTo>
                    <a:pt x="1427345" y="4079446"/>
                  </a:lnTo>
                  <a:lnTo>
                    <a:pt x="1471422" y="4099674"/>
                  </a:lnTo>
                  <a:lnTo>
                    <a:pt x="1516001" y="4119425"/>
                  </a:lnTo>
                  <a:lnTo>
                    <a:pt x="1561075" y="4138693"/>
                  </a:lnTo>
                  <a:lnTo>
                    <a:pt x="1606637" y="4157473"/>
                  </a:lnTo>
                  <a:lnTo>
                    <a:pt x="1652677" y="4175760"/>
                  </a:lnTo>
                  <a:lnTo>
                    <a:pt x="1699189" y="4193548"/>
                  </a:lnTo>
                  <a:lnTo>
                    <a:pt x="1746165" y="4210832"/>
                  </a:lnTo>
                  <a:lnTo>
                    <a:pt x="1793597" y="4227607"/>
                  </a:lnTo>
                  <a:lnTo>
                    <a:pt x="1841476" y="4243867"/>
                  </a:lnTo>
                  <a:lnTo>
                    <a:pt x="1889795" y="4259607"/>
                  </a:lnTo>
                  <a:lnTo>
                    <a:pt x="1938547" y="4274821"/>
                  </a:lnTo>
                  <a:lnTo>
                    <a:pt x="1987722" y="4289504"/>
                  </a:lnTo>
                  <a:lnTo>
                    <a:pt x="2037314" y="4303651"/>
                  </a:lnTo>
                  <a:lnTo>
                    <a:pt x="2087315" y="4317256"/>
                  </a:lnTo>
                  <a:lnTo>
                    <a:pt x="2137716" y="4330314"/>
                  </a:lnTo>
                  <a:lnTo>
                    <a:pt x="2188510" y="4342820"/>
                  </a:lnTo>
                  <a:lnTo>
                    <a:pt x="2239689" y="4354768"/>
                  </a:lnTo>
                  <a:lnTo>
                    <a:pt x="2291246" y="4366153"/>
                  </a:lnTo>
                  <a:lnTo>
                    <a:pt x="2343171" y="4376970"/>
                  </a:lnTo>
                  <a:lnTo>
                    <a:pt x="2395457" y="4387213"/>
                  </a:lnTo>
                  <a:lnTo>
                    <a:pt x="2448098" y="4396876"/>
                  </a:lnTo>
                  <a:lnTo>
                    <a:pt x="2501083" y="4405955"/>
                  </a:lnTo>
                  <a:lnTo>
                    <a:pt x="2554407" y="4414444"/>
                  </a:lnTo>
                  <a:lnTo>
                    <a:pt x="2608060" y="4422338"/>
                  </a:lnTo>
                  <a:lnTo>
                    <a:pt x="2662036" y="4429631"/>
                  </a:lnTo>
                  <a:lnTo>
                    <a:pt x="2716325" y="4436318"/>
                  </a:lnTo>
                  <a:lnTo>
                    <a:pt x="2770921" y="4442394"/>
                  </a:lnTo>
                  <a:lnTo>
                    <a:pt x="2825816" y="4447852"/>
                  </a:lnTo>
                  <a:lnTo>
                    <a:pt x="2881001" y="4452689"/>
                  </a:lnTo>
                  <a:lnTo>
                    <a:pt x="2936468" y="4456898"/>
                  </a:lnTo>
                  <a:lnTo>
                    <a:pt x="2992211" y="4460475"/>
                  </a:lnTo>
                  <a:lnTo>
                    <a:pt x="3048220" y="4463413"/>
                  </a:lnTo>
                  <a:lnTo>
                    <a:pt x="3104489" y="4465708"/>
                  </a:lnTo>
                  <a:lnTo>
                    <a:pt x="3161009" y="4467353"/>
                  </a:lnTo>
                  <a:lnTo>
                    <a:pt x="3217772" y="4468344"/>
                  </a:lnTo>
                  <a:lnTo>
                    <a:pt x="3274771" y="4468676"/>
                  </a:lnTo>
                  <a:lnTo>
                    <a:pt x="3331769" y="4468344"/>
                  </a:lnTo>
                  <a:lnTo>
                    <a:pt x="3388533" y="4467353"/>
                  </a:lnTo>
                  <a:lnTo>
                    <a:pt x="3445053" y="4465708"/>
                  </a:lnTo>
                  <a:lnTo>
                    <a:pt x="3501321" y="4463413"/>
                  </a:lnTo>
                  <a:lnTo>
                    <a:pt x="3557331" y="4460475"/>
                  </a:lnTo>
                  <a:lnTo>
                    <a:pt x="3613073" y="4456898"/>
                  </a:lnTo>
                  <a:lnTo>
                    <a:pt x="3668541" y="4452689"/>
                  </a:lnTo>
                  <a:lnTo>
                    <a:pt x="3723726" y="4447852"/>
                  </a:lnTo>
                  <a:lnTo>
                    <a:pt x="3778620" y="4442394"/>
                  </a:lnTo>
                  <a:lnTo>
                    <a:pt x="3833216" y="4436318"/>
                  </a:lnTo>
                  <a:lnTo>
                    <a:pt x="3887506" y="4429631"/>
                  </a:lnTo>
                  <a:lnTo>
                    <a:pt x="3941481" y="4422338"/>
                  </a:lnTo>
                  <a:lnTo>
                    <a:pt x="3995134" y="4414444"/>
                  </a:lnTo>
                  <a:lnTo>
                    <a:pt x="4048458" y="4405955"/>
                  </a:lnTo>
                  <a:lnTo>
                    <a:pt x="4101444" y="4396876"/>
                  </a:lnTo>
                  <a:lnTo>
                    <a:pt x="4154084" y="4387213"/>
                  </a:lnTo>
                  <a:lnTo>
                    <a:pt x="4206371" y="4376970"/>
                  </a:lnTo>
                  <a:lnTo>
                    <a:pt x="4258296" y="4366153"/>
                  </a:lnTo>
                  <a:lnTo>
                    <a:pt x="4309852" y="4354768"/>
                  </a:lnTo>
                  <a:lnTo>
                    <a:pt x="4361031" y="4342820"/>
                  </a:lnTo>
                  <a:lnTo>
                    <a:pt x="4411825" y="4330314"/>
                  </a:lnTo>
                  <a:lnTo>
                    <a:pt x="4462226" y="4317256"/>
                  </a:lnTo>
                  <a:lnTo>
                    <a:pt x="4512227" y="4303651"/>
                  </a:lnTo>
                  <a:lnTo>
                    <a:pt x="4561819" y="4289504"/>
                  </a:lnTo>
                  <a:lnTo>
                    <a:pt x="4610995" y="4274821"/>
                  </a:lnTo>
                  <a:lnTo>
                    <a:pt x="4659746" y="4259607"/>
                  </a:lnTo>
                  <a:lnTo>
                    <a:pt x="4708065" y="4243867"/>
                  </a:lnTo>
                  <a:lnTo>
                    <a:pt x="4755945" y="4227607"/>
                  </a:lnTo>
                  <a:lnTo>
                    <a:pt x="4803376" y="4210832"/>
                  </a:lnTo>
                  <a:lnTo>
                    <a:pt x="4850352" y="4193548"/>
                  </a:lnTo>
                  <a:lnTo>
                    <a:pt x="4896864" y="4175760"/>
                  </a:lnTo>
                  <a:lnTo>
                    <a:pt x="4942905" y="4157473"/>
                  </a:lnTo>
                  <a:lnTo>
                    <a:pt x="4988466" y="4138693"/>
                  </a:lnTo>
                  <a:lnTo>
                    <a:pt x="5033540" y="4119425"/>
                  </a:lnTo>
                  <a:lnTo>
                    <a:pt x="5078120" y="4099674"/>
                  </a:lnTo>
                  <a:lnTo>
                    <a:pt x="5122196" y="4079446"/>
                  </a:lnTo>
                  <a:lnTo>
                    <a:pt x="5165761" y="4058746"/>
                  </a:lnTo>
                  <a:lnTo>
                    <a:pt x="5208808" y="4037579"/>
                  </a:lnTo>
                  <a:lnTo>
                    <a:pt x="5251329" y="4015951"/>
                  </a:lnTo>
                  <a:lnTo>
                    <a:pt x="5293315" y="3993868"/>
                  </a:lnTo>
                  <a:lnTo>
                    <a:pt x="5334759" y="3971334"/>
                  </a:lnTo>
                  <a:lnTo>
                    <a:pt x="5375652" y="3948355"/>
                  </a:lnTo>
                  <a:lnTo>
                    <a:pt x="5415988" y="3924936"/>
                  </a:lnTo>
                  <a:lnTo>
                    <a:pt x="5455758" y="3901083"/>
                  </a:lnTo>
                  <a:lnTo>
                    <a:pt x="5494955" y="3876801"/>
                  </a:lnTo>
                  <a:lnTo>
                    <a:pt x="5533569" y="3852095"/>
                  </a:lnTo>
                  <a:lnTo>
                    <a:pt x="5571595" y="3826971"/>
                  </a:lnTo>
                  <a:lnTo>
                    <a:pt x="5609023" y="3801435"/>
                  </a:lnTo>
                  <a:lnTo>
                    <a:pt x="5645846" y="3775490"/>
                  </a:lnTo>
                  <a:lnTo>
                    <a:pt x="5682056" y="3749144"/>
                  </a:lnTo>
                  <a:lnTo>
                    <a:pt x="5717645" y="3722401"/>
                  </a:lnTo>
                  <a:lnTo>
                    <a:pt x="5752605" y="3695266"/>
                  </a:lnTo>
                  <a:lnTo>
                    <a:pt x="5786929" y="3667746"/>
                  </a:lnTo>
                  <a:lnTo>
                    <a:pt x="5820609" y="3639844"/>
                  </a:lnTo>
                  <a:lnTo>
                    <a:pt x="5853636" y="3611568"/>
                  </a:lnTo>
                  <a:lnTo>
                    <a:pt x="5886002" y="3582921"/>
                  </a:lnTo>
                  <a:lnTo>
                    <a:pt x="5917701" y="3553910"/>
                  </a:lnTo>
                  <a:lnTo>
                    <a:pt x="5948724" y="3524539"/>
                  </a:lnTo>
                  <a:lnTo>
                    <a:pt x="5979063" y="3494815"/>
                  </a:lnTo>
                  <a:lnTo>
                    <a:pt x="6008711" y="3464742"/>
                  </a:lnTo>
                  <a:lnTo>
                    <a:pt x="6037659" y="3434326"/>
                  </a:lnTo>
                  <a:lnTo>
                    <a:pt x="6065900" y="3403573"/>
                  </a:lnTo>
                  <a:lnTo>
                    <a:pt x="6093425" y="3372487"/>
                  </a:lnTo>
                  <a:lnTo>
                    <a:pt x="6120227" y="3341074"/>
                  </a:lnTo>
                  <a:lnTo>
                    <a:pt x="6146299" y="3309339"/>
                  </a:lnTo>
                  <a:lnTo>
                    <a:pt x="6171631" y="3277288"/>
                  </a:lnTo>
                  <a:lnTo>
                    <a:pt x="6196217" y="3244926"/>
                  </a:lnTo>
                  <a:lnTo>
                    <a:pt x="6220049" y="3212258"/>
                  </a:lnTo>
                  <a:lnTo>
                    <a:pt x="6243117" y="3179291"/>
                  </a:lnTo>
                  <a:lnTo>
                    <a:pt x="6265416" y="3146028"/>
                  </a:lnTo>
                  <a:lnTo>
                    <a:pt x="6286937" y="3112476"/>
                  </a:lnTo>
                  <a:lnTo>
                    <a:pt x="6307671" y="3078640"/>
                  </a:lnTo>
                  <a:lnTo>
                    <a:pt x="6327612" y="3044525"/>
                  </a:lnTo>
                  <a:lnTo>
                    <a:pt x="6346751" y="3010137"/>
                  </a:lnTo>
                  <a:lnTo>
                    <a:pt x="6365080" y="2975480"/>
                  </a:lnTo>
                  <a:lnTo>
                    <a:pt x="6382592" y="2940562"/>
                  </a:lnTo>
                  <a:lnTo>
                    <a:pt x="6399279" y="2905385"/>
                  </a:lnTo>
                  <a:lnTo>
                    <a:pt x="6415132" y="2869957"/>
                  </a:lnTo>
                  <a:lnTo>
                    <a:pt x="6430144" y="2834283"/>
                  </a:lnTo>
                  <a:lnTo>
                    <a:pt x="6444308" y="2798367"/>
                  </a:lnTo>
                  <a:lnTo>
                    <a:pt x="6457614" y="2762215"/>
                  </a:lnTo>
                  <a:lnTo>
                    <a:pt x="6470056" y="2725833"/>
                  </a:lnTo>
                  <a:lnTo>
                    <a:pt x="6481626" y="2689226"/>
                  </a:lnTo>
                  <a:lnTo>
                    <a:pt x="6492315" y="2652399"/>
                  </a:lnTo>
                  <a:lnTo>
                    <a:pt x="6502116" y="2615358"/>
                  </a:lnTo>
                  <a:lnTo>
                    <a:pt x="6511021" y="2578107"/>
                  </a:lnTo>
                  <a:lnTo>
                    <a:pt x="6519021" y="2540654"/>
                  </a:lnTo>
                  <a:lnTo>
                    <a:pt x="6526110" y="2503001"/>
                  </a:lnTo>
                  <a:lnTo>
                    <a:pt x="6532280" y="2465156"/>
                  </a:lnTo>
                  <a:lnTo>
                    <a:pt x="6537522" y="2427124"/>
                  </a:lnTo>
                  <a:lnTo>
                    <a:pt x="6541828" y="2388909"/>
                  </a:lnTo>
                  <a:lnTo>
                    <a:pt x="6545191" y="2350518"/>
                  </a:lnTo>
                  <a:lnTo>
                    <a:pt x="6547603" y="2311955"/>
                  </a:lnTo>
                  <a:lnTo>
                    <a:pt x="6549056" y="2273226"/>
                  </a:lnTo>
                  <a:lnTo>
                    <a:pt x="6549542" y="2234336"/>
                  </a:lnTo>
                  <a:lnTo>
                    <a:pt x="6549056" y="2195446"/>
                  </a:lnTo>
                  <a:lnTo>
                    <a:pt x="6547603" y="2156717"/>
                  </a:lnTo>
                  <a:lnTo>
                    <a:pt x="6545191" y="2118154"/>
                  </a:lnTo>
                  <a:lnTo>
                    <a:pt x="6541828" y="2079763"/>
                  </a:lnTo>
                  <a:lnTo>
                    <a:pt x="6537522" y="2041548"/>
                  </a:lnTo>
                  <a:lnTo>
                    <a:pt x="6532280" y="2003515"/>
                  </a:lnTo>
                  <a:lnTo>
                    <a:pt x="6526110" y="1965670"/>
                  </a:lnTo>
                  <a:lnTo>
                    <a:pt x="6519021" y="1928018"/>
                  </a:lnTo>
                  <a:lnTo>
                    <a:pt x="6511021" y="1890564"/>
                  </a:lnTo>
                  <a:lnTo>
                    <a:pt x="6502116" y="1853314"/>
                  </a:lnTo>
                  <a:lnTo>
                    <a:pt x="6492315" y="1816273"/>
                  </a:lnTo>
                  <a:lnTo>
                    <a:pt x="6481626" y="1779446"/>
                  </a:lnTo>
                  <a:lnTo>
                    <a:pt x="6470056" y="1742839"/>
                  </a:lnTo>
                  <a:lnTo>
                    <a:pt x="6457614" y="1706457"/>
                  </a:lnTo>
                  <a:lnTo>
                    <a:pt x="6444308" y="1670305"/>
                  </a:lnTo>
                  <a:lnTo>
                    <a:pt x="6430144" y="1634389"/>
                  </a:lnTo>
                  <a:lnTo>
                    <a:pt x="6415132" y="1598715"/>
                  </a:lnTo>
                  <a:lnTo>
                    <a:pt x="6399279" y="1563287"/>
                  </a:lnTo>
                  <a:lnTo>
                    <a:pt x="6382592" y="1528111"/>
                  </a:lnTo>
                  <a:lnTo>
                    <a:pt x="6365080" y="1493192"/>
                  </a:lnTo>
                  <a:lnTo>
                    <a:pt x="6346751" y="1458536"/>
                  </a:lnTo>
                  <a:lnTo>
                    <a:pt x="6327612" y="1424147"/>
                  </a:lnTo>
                  <a:lnTo>
                    <a:pt x="6307671" y="1390032"/>
                  </a:lnTo>
                  <a:lnTo>
                    <a:pt x="6286937" y="1356196"/>
                  </a:lnTo>
                  <a:lnTo>
                    <a:pt x="6265416" y="1322644"/>
                  </a:lnTo>
                  <a:lnTo>
                    <a:pt x="6243117" y="1289382"/>
                  </a:lnTo>
                  <a:lnTo>
                    <a:pt x="6220049" y="1256414"/>
                  </a:lnTo>
                  <a:lnTo>
                    <a:pt x="6196217" y="1223747"/>
                  </a:lnTo>
                  <a:lnTo>
                    <a:pt x="6171631" y="1191385"/>
                  </a:lnTo>
                  <a:lnTo>
                    <a:pt x="6146299" y="1159334"/>
                  </a:lnTo>
                  <a:lnTo>
                    <a:pt x="6120227" y="1127599"/>
                  </a:lnTo>
                  <a:lnTo>
                    <a:pt x="6093425" y="1096186"/>
                  </a:lnTo>
                  <a:lnTo>
                    <a:pt x="6065900" y="1065100"/>
                  </a:lnTo>
                  <a:lnTo>
                    <a:pt x="6037659" y="1034347"/>
                  </a:lnTo>
                  <a:lnTo>
                    <a:pt x="6008711" y="1003931"/>
                  </a:lnTo>
                  <a:lnTo>
                    <a:pt x="5979063" y="973858"/>
                  </a:lnTo>
                  <a:lnTo>
                    <a:pt x="5948724" y="944134"/>
                  </a:lnTo>
                  <a:lnTo>
                    <a:pt x="5917701" y="914763"/>
                  </a:lnTo>
                  <a:lnTo>
                    <a:pt x="5886002" y="885752"/>
                  </a:lnTo>
                  <a:lnTo>
                    <a:pt x="5853636" y="857106"/>
                  </a:lnTo>
                  <a:lnTo>
                    <a:pt x="5820609" y="828829"/>
                  </a:lnTo>
                  <a:lnTo>
                    <a:pt x="5786929" y="800928"/>
                  </a:lnTo>
                  <a:lnTo>
                    <a:pt x="5752605" y="773407"/>
                  </a:lnTo>
                  <a:lnTo>
                    <a:pt x="5717645" y="746273"/>
                  </a:lnTo>
                  <a:lnTo>
                    <a:pt x="5682056" y="719530"/>
                  </a:lnTo>
                  <a:lnTo>
                    <a:pt x="5645846" y="693183"/>
                  </a:lnTo>
                  <a:lnTo>
                    <a:pt x="5609023" y="667239"/>
                  </a:lnTo>
                  <a:lnTo>
                    <a:pt x="5571595" y="641702"/>
                  </a:lnTo>
                  <a:lnTo>
                    <a:pt x="5533569" y="616578"/>
                  </a:lnTo>
                  <a:lnTo>
                    <a:pt x="5494955" y="591873"/>
                  </a:lnTo>
                  <a:lnTo>
                    <a:pt x="5455758" y="567591"/>
                  </a:lnTo>
                  <a:lnTo>
                    <a:pt x="5415988" y="543738"/>
                  </a:lnTo>
                  <a:lnTo>
                    <a:pt x="5375652" y="520319"/>
                  </a:lnTo>
                  <a:lnTo>
                    <a:pt x="5334759" y="497340"/>
                  </a:lnTo>
                  <a:lnTo>
                    <a:pt x="5293315" y="474806"/>
                  </a:lnTo>
                  <a:lnTo>
                    <a:pt x="5251329" y="452723"/>
                  </a:lnTo>
                  <a:lnTo>
                    <a:pt x="5208808" y="431095"/>
                  </a:lnTo>
                  <a:lnTo>
                    <a:pt x="5165761" y="409929"/>
                  </a:lnTo>
                  <a:lnTo>
                    <a:pt x="5122196" y="389229"/>
                  </a:lnTo>
                  <a:lnTo>
                    <a:pt x="5078120" y="369001"/>
                  </a:lnTo>
                  <a:lnTo>
                    <a:pt x="5033540" y="349250"/>
                  </a:lnTo>
                  <a:lnTo>
                    <a:pt x="4988466" y="329982"/>
                  </a:lnTo>
                  <a:lnTo>
                    <a:pt x="4942905" y="311201"/>
                  </a:lnTo>
                  <a:lnTo>
                    <a:pt x="4896864" y="292915"/>
                  </a:lnTo>
                  <a:lnTo>
                    <a:pt x="4850352" y="275126"/>
                  </a:lnTo>
                  <a:lnTo>
                    <a:pt x="4803376" y="257842"/>
                  </a:lnTo>
                  <a:lnTo>
                    <a:pt x="4755945" y="241068"/>
                  </a:lnTo>
                  <a:lnTo>
                    <a:pt x="4708065" y="224808"/>
                  </a:lnTo>
                  <a:lnTo>
                    <a:pt x="4659746" y="209068"/>
                  </a:lnTo>
                  <a:lnTo>
                    <a:pt x="4610995" y="193854"/>
                  </a:lnTo>
                  <a:lnTo>
                    <a:pt x="4561819" y="179171"/>
                  </a:lnTo>
                  <a:lnTo>
                    <a:pt x="4512227" y="165024"/>
                  </a:lnTo>
                  <a:lnTo>
                    <a:pt x="4462226" y="151419"/>
                  </a:lnTo>
                  <a:lnTo>
                    <a:pt x="4411825" y="138361"/>
                  </a:lnTo>
                  <a:lnTo>
                    <a:pt x="4361031" y="125855"/>
                  </a:lnTo>
                  <a:lnTo>
                    <a:pt x="4309852" y="113907"/>
                  </a:lnTo>
                  <a:lnTo>
                    <a:pt x="4258296" y="102522"/>
                  </a:lnTo>
                  <a:lnTo>
                    <a:pt x="4206371" y="91705"/>
                  </a:lnTo>
                  <a:lnTo>
                    <a:pt x="4154084" y="81463"/>
                  </a:lnTo>
                  <a:lnTo>
                    <a:pt x="4101444" y="71799"/>
                  </a:lnTo>
                  <a:lnTo>
                    <a:pt x="4048458" y="62720"/>
                  </a:lnTo>
                  <a:lnTo>
                    <a:pt x="3995134" y="54231"/>
                  </a:lnTo>
                  <a:lnTo>
                    <a:pt x="3941481" y="46338"/>
                  </a:lnTo>
                  <a:lnTo>
                    <a:pt x="3887506" y="39045"/>
                  </a:lnTo>
                  <a:lnTo>
                    <a:pt x="3833216" y="32358"/>
                  </a:lnTo>
                  <a:lnTo>
                    <a:pt x="3778620" y="26282"/>
                  </a:lnTo>
                  <a:lnTo>
                    <a:pt x="3723726" y="20823"/>
                  </a:lnTo>
                  <a:lnTo>
                    <a:pt x="3668541" y="15986"/>
                  </a:lnTo>
                  <a:lnTo>
                    <a:pt x="3613073" y="11777"/>
                  </a:lnTo>
                  <a:lnTo>
                    <a:pt x="3557331" y="8201"/>
                  </a:lnTo>
                  <a:lnTo>
                    <a:pt x="3501321" y="5263"/>
                  </a:lnTo>
                  <a:lnTo>
                    <a:pt x="3445053" y="2968"/>
                  </a:lnTo>
                  <a:lnTo>
                    <a:pt x="3388533" y="1322"/>
                  </a:lnTo>
                  <a:lnTo>
                    <a:pt x="3331769" y="331"/>
                  </a:lnTo>
                  <a:lnTo>
                    <a:pt x="3274771" y="0"/>
                  </a:lnTo>
                  <a:close/>
                </a:path>
              </a:pathLst>
            </a:custGeom>
            <a:solidFill>
              <a:srgbClr val="FF9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0" y="2234341"/>
                  </a:moveTo>
                  <a:lnTo>
                    <a:pt x="486" y="2195451"/>
                  </a:lnTo>
                  <a:lnTo>
                    <a:pt x="1938" y="2156722"/>
                  </a:lnTo>
                  <a:lnTo>
                    <a:pt x="4350" y="2118160"/>
                  </a:lnTo>
                  <a:lnTo>
                    <a:pt x="7713" y="2079768"/>
                  </a:lnTo>
                  <a:lnTo>
                    <a:pt x="12020" y="2041554"/>
                  </a:lnTo>
                  <a:lnTo>
                    <a:pt x="17262" y="2003521"/>
                  </a:lnTo>
                  <a:lnTo>
                    <a:pt x="23431" y="1965676"/>
                  </a:lnTo>
                  <a:lnTo>
                    <a:pt x="30520" y="1928024"/>
                  </a:lnTo>
                  <a:lnTo>
                    <a:pt x="38521" y="1890570"/>
                  </a:lnTo>
                  <a:lnTo>
                    <a:pt x="47426" y="1853320"/>
                  </a:lnTo>
                  <a:lnTo>
                    <a:pt x="57226" y="1816279"/>
                  </a:lnTo>
                  <a:lnTo>
                    <a:pt x="67915" y="1779452"/>
                  </a:lnTo>
                  <a:lnTo>
                    <a:pt x="79485" y="1742845"/>
                  </a:lnTo>
                  <a:lnTo>
                    <a:pt x="91927" y="1706463"/>
                  </a:lnTo>
                  <a:lnTo>
                    <a:pt x="105234" y="1670311"/>
                  </a:lnTo>
                  <a:lnTo>
                    <a:pt x="119397" y="1634396"/>
                  </a:lnTo>
                  <a:lnTo>
                    <a:pt x="134409" y="1598721"/>
                  </a:lnTo>
                  <a:lnTo>
                    <a:pt x="150263" y="1563293"/>
                  </a:lnTo>
                  <a:lnTo>
                    <a:pt x="166949" y="1528117"/>
                  </a:lnTo>
                  <a:lnTo>
                    <a:pt x="184461" y="1493198"/>
                  </a:lnTo>
                  <a:lnTo>
                    <a:pt x="202790" y="1458542"/>
                  </a:lnTo>
                  <a:lnTo>
                    <a:pt x="221929" y="1424154"/>
                  </a:lnTo>
                  <a:lnTo>
                    <a:pt x="241870" y="1390039"/>
                  </a:lnTo>
                  <a:lnTo>
                    <a:pt x="262604" y="1356203"/>
                  </a:lnTo>
                  <a:lnTo>
                    <a:pt x="284125" y="1322650"/>
                  </a:lnTo>
                  <a:lnTo>
                    <a:pt x="306423" y="1289388"/>
                  </a:lnTo>
                  <a:lnTo>
                    <a:pt x="329492" y="1256420"/>
                  </a:lnTo>
                  <a:lnTo>
                    <a:pt x="353324" y="1223753"/>
                  </a:lnTo>
                  <a:lnTo>
                    <a:pt x="377909" y="1191391"/>
                  </a:lnTo>
                  <a:lnTo>
                    <a:pt x="403242" y="1159340"/>
                  </a:lnTo>
                  <a:lnTo>
                    <a:pt x="429313" y="1127605"/>
                  </a:lnTo>
                  <a:lnTo>
                    <a:pt x="456116" y="1096192"/>
                  </a:lnTo>
                  <a:lnTo>
                    <a:pt x="483641" y="1065106"/>
                  </a:lnTo>
                  <a:lnTo>
                    <a:pt x="511882" y="1034352"/>
                  </a:lnTo>
                  <a:lnTo>
                    <a:pt x="540830" y="1003936"/>
                  </a:lnTo>
                  <a:lnTo>
                    <a:pt x="570477" y="973863"/>
                  </a:lnTo>
                  <a:lnTo>
                    <a:pt x="600816" y="944139"/>
                  </a:lnTo>
                  <a:lnTo>
                    <a:pt x="631839" y="914769"/>
                  </a:lnTo>
                  <a:lnTo>
                    <a:pt x="663538" y="885757"/>
                  </a:lnTo>
                  <a:lnTo>
                    <a:pt x="695905" y="857111"/>
                  </a:lnTo>
                  <a:lnTo>
                    <a:pt x="728932" y="828834"/>
                  </a:lnTo>
                  <a:lnTo>
                    <a:pt x="762611" y="800933"/>
                  </a:lnTo>
                  <a:lnTo>
                    <a:pt x="796935" y="773412"/>
                  </a:lnTo>
                  <a:lnTo>
                    <a:pt x="831895" y="746277"/>
                  </a:lnTo>
                  <a:lnTo>
                    <a:pt x="867484" y="719534"/>
                  </a:lnTo>
                  <a:lnTo>
                    <a:pt x="903694" y="693188"/>
                  </a:lnTo>
                  <a:lnTo>
                    <a:pt x="940517" y="667243"/>
                  </a:lnTo>
                  <a:lnTo>
                    <a:pt x="977945" y="641706"/>
                  </a:lnTo>
                  <a:lnTo>
                    <a:pt x="1015971" y="616583"/>
                  </a:lnTo>
                  <a:lnTo>
                    <a:pt x="1054586" y="591877"/>
                  </a:lnTo>
                  <a:lnTo>
                    <a:pt x="1093782" y="567595"/>
                  </a:lnTo>
                  <a:lnTo>
                    <a:pt x="1133552" y="543742"/>
                  </a:lnTo>
                  <a:lnTo>
                    <a:pt x="1173888" y="520323"/>
                  </a:lnTo>
                  <a:lnTo>
                    <a:pt x="1214781" y="497344"/>
                  </a:lnTo>
                  <a:lnTo>
                    <a:pt x="1256225" y="474810"/>
                  </a:lnTo>
                  <a:lnTo>
                    <a:pt x="1298211" y="452726"/>
                  </a:lnTo>
                  <a:lnTo>
                    <a:pt x="1340732" y="431098"/>
                  </a:lnTo>
                  <a:lnTo>
                    <a:pt x="1383779" y="409932"/>
                  </a:lnTo>
                  <a:lnTo>
                    <a:pt x="1427344" y="389232"/>
                  </a:lnTo>
                  <a:lnTo>
                    <a:pt x="1471420" y="369003"/>
                  </a:lnTo>
                  <a:lnTo>
                    <a:pt x="1516000" y="349252"/>
                  </a:lnTo>
                  <a:lnTo>
                    <a:pt x="1561074" y="329984"/>
                  </a:lnTo>
                  <a:lnTo>
                    <a:pt x="1606635" y="311204"/>
                  </a:lnTo>
                  <a:lnTo>
                    <a:pt x="1652676" y="292917"/>
                  </a:lnTo>
                  <a:lnTo>
                    <a:pt x="1699188" y="275129"/>
                  </a:lnTo>
                  <a:lnTo>
                    <a:pt x="1746164" y="257844"/>
                  </a:lnTo>
                  <a:lnTo>
                    <a:pt x="1793595" y="241070"/>
                  </a:lnTo>
                  <a:lnTo>
                    <a:pt x="1841475" y="224810"/>
                  </a:lnTo>
                  <a:lnTo>
                    <a:pt x="1889794" y="209070"/>
                  </a:lnTo>
                  <a:lnTo>
                    <a:pt x="1938545" y="193856"/>
                  </a:lnTo>
                  <a:lnTo>
                    <a:pt x="1987721" y="179173"/>
                  </a:lnTo>
                  <a:lnTo>
                    <a:pt x="2037313" y="165026"/>
                  </a:lnTo>
                  <a:lnTo>
                    <a:pt x="2087314" y="151420"/>
                  </a:lnTo>
                  <a:lnTo>
                    <a:pt x="2137715" y="138362"/>
                  </a:lnTo>
                  <a:lnTo>
                    <a:pt x="2188509" y="125856"/>
                  </a:lnTo>
                  <a:lnTo>
                    <a:pt x="2239688" y="113908"/>
                  </a:lnTo>
                  <a:lnTo>
                    <a:pt x="2291245" y="102523"/>
                  </a:lnTo>
                  <a:lnTo>
                    <a:pt x="2343170" y="91706"/>
                  </a:lnTo>
                  <a:lnTo>
                    <a:pt x="2395457" y="81463"/>
                  </a:lnTo>
                  <a:lnTo>
                    <a:pt x="2448097" y="71800"/>
                  </a:lnTo>
                  <a:lnTo>
                    <a:pt x="2501083" y="62721"/>
                  </a:lnTo>
                  <a:lnTo>
                    <a:pt x="2554406" y="54232"/>
                  </a:lnTo>
                  <a:lnTo>
                    <a:pt x="2608060" y="46338"/>
                  </a:lnTo>
                  <a:lnTo>
                    <a:pt x="2662035" y="39045"/>
                  </a:lnTo>
                  <a:lnTo>
                    <a:pt x="2716325" y="32358"/>
                  </a:lnTo>
                  <a:lnTo>
                    <a:pt x="2770921" y="26282"/>
                  </a:lnTo>
                  <a:lnTo>
                    <a:pt x="2825816" y="20823"/>
                  </a:lnTo>
                  <a:lnTo>
                    <a:pt x="2881001" y="15987"/>
                  </a:lnTo>
                  <a:lnTo>
                    <a:pt x="2936468" y="11777"/>
                  </a:lnTo>
                  <a:lnTo>
                    <a:pt x="2992211" y="8201"/>
                  </a:lnTo>
                  <a:lnTo>
                    <a:pt x="3048220" y="5263"/>
                  </a:lnTo>
                  <a:lnTo>
                    <a:pt x="3104489" y="2968"/>
                  </a:lnTo>
                  <a:lnTo>
                    <a:pt x="3161009" y="1322"/>
                  </a:lnTo>
                  <a:lnTo>
                    <a:pt x="3217772" y="331"/>
                  </a:lnTo>
                  <a:lnTo>
                    <a:pt x="3274771" y="0"/>
                  </a:lnTo>
                  <a:lnTo>
                    <a:pt x="3331770" y="331"/>
                  </a:lnTo>
                  <a:lnTo>
                    <a:pt x="3388534" y="1322"/>
                  </a:lnTo>
                  <a:lnTo>
                    <a:pt x="3445054" y="2968"/>
                  </a:lnTo>
                  <a:lnTo>
                    <a:pt x="3501322" y="5263"/>
                  </a:lnTo>
                  <a:lnTo>
                    <a:pt x="3557332" y="8201"/>
                  </a:lnTo>
                  <a:lnTo>
                    <a:pt x="3613074" y="11777"/>
                  </a:lnTo>
                  <a:lnTo>
                    <a:pt x="3668542" y="15987"/>
                  </a:lnTo>
                  <a:lnTo>
                    <a:pt x="3723727" y="20823"/>
                  </a:lnTo>
                  <a:lnTo>
                    <a:pt x="3778622" y="26282"/>
                  </a:lnTo>
                  <a:lnTo>
                    <a:pt x="3833218" y="32358"/>
                  </a:lnTo>
                  <a:lnTo>
                    <a:pt x="3887507" y="39045"/>
                  </a:lnTo>
                  <a:lnTo>
                    <a:pt x="3941483" y="46338"/>
                  </a:lnTo>
                  <a:lnTo>
                    <a:pt x="3995136" y="54232"/>
                  </a:lnTo>
                  <a:lnTo>
                    <a:pt x="4048460" y="62721"/>
                  </a:lnTo>
                  <a:lnTo>
                    <a:pt x="4101446" y="71800"/>
                  </a:lnTo>
                  <a:lnTo>
                    <a:pt x="4154086" y="81463"/>
                  </a:lnTo>
                  <a:lnTo>
                    <a:pt x="4206373" y="91706"/>
                  </a:lnTo>
                  <a:lnTo>
                    <a:pt x="4258298" y="102523"/>
                  </a:lnTo>
                  <a:lnTo>
                    <a:pt x="4309854" y="113908"/>
                  </a:lnTo>
                  <a:lnTo>
                    <a:pt x="4361033" y="125856"/>
                  </a:lnTo>
                  <a:lnTo>
                    <a:pt x="4411827" y="138362"/>
                  </a:lnTo>
                  <a:lnTo>
                    <a:pt x="4462229" y="151420"/>
                  </a:lnTo>
                  <a:lnTo>
                    <a:pt x="4512229" y="165026"/>
                  </a:lnTo>
                  <a:lnTo>
                    <a:pt x="4561822" y="179173"/>
                  </a:lnTo>
                  <a:lnTo>
                    <a:pt x="4610997" y="193856"/>
                  </a:lnTo>
                  <a:lnTo>
                    <a:pt x="4659749" y="209070"/>
                  </a:lnTo>
                  <a:lnTo>
                    <a:pt x="4708068" y="224810"/>
                  </a:lnTo>
                  <a:lnTo>
                    <a:pt x="4755947" y="241070"/>
                  </a:lnTo>
                  <a:lnTo>
                    <a:pt x="4803379" y="257844"/>
                  </a:lnTo>
                  <a:lnTo>
                    <a:pt x="4850355" y="275129"/>
                  </a:lnTo>
                  <a:lnTo>
                    <a:pt x="4896867" y="292917"/>
                  </a:lnTo>
                  <a:lnTo>
                    <a:pt x="4942907" y="311204"/>
                  </a:lnTo>
                  <a:lnTo>
                    <a:pt x="4988469" y="329984"/>
                  </a:lnTo>
                  <a:lnTo>
                    <a:pt x="5033543" y="349252"/>
                  </a:lnTo>
                  <a:lnTo>
                    <a:pt x="5078122" y="369003"/>
                  </a:lnTo>
                  <a:lnTo>
                    <a:pt x="5122199" y="389232"/>
                  </a:lnTo>
                  <a:lnTo>
                    <a:pt x="5165764" y="409932"/>
                  </a:lnTo>
                  <a:lnTo>
                    <a:pt x="5208811" y="431098"/>
                  </a:lnTo>
                  <a:lnTo>
                    <a:pt x="5251331" y="452726"/>
                  </a:lnTo>
                  <a:lnTo>
                    <a:pt x="5293317" y="474810"/>
                  </a:lnTo>
                  <a:lnTo>
                    <a:pt x="5334761" y="497344"/>
                  </a:lnTo>
                  <a:lnTo>
                    <a:pt x="5375655" y="520323"/>
                  </a:lnTo>
                  <a:lnTo>
                    <a:pt x="5415991" y="543742"/>
                  </a:lnTo>
                  <a:lnTo>
                    <a:pt x="5455761" y="567595"/>
                  </a:lnTo>
                  <a:lnTo>
                    <a:pt x="5494957" y="591877"/>
                  </a:lnTo>
                  <a:lnTo>
                    <a:pt x="5533572" y="616583"/>
                  </a:lnTo>
                  <a:lnTo>
                    <a:pt x="5571597" y="641706"/>
                  </a:lnTo>
                  <a:lnTo>
                    <a:pt x="5609025" y="667243"/>
                  </a:lnTo>
                  <a:lnTo>
                    <a:pt x="5645848" y="693188"/>
                  </a:lnTo>
                  <a:lnTo>
                    <a:pt x="5682058" y="719534"/>
                  </a:lnTo>
                  <a:lnTo>
                    <a:pt x="5717647" y="746277"/>
                  </a:lnTo>
                  <a:lnTo>
                    <a:pt x="5752608" y="773412"/>
                  </a:lnTo>
                  <a:lnTo>
                    <a:pt x="5786932" y="800933"/>
                  </a:lnTo>
                  <a:lnTo>
                    <a:pt x="5820611" y="828834"/>
                  </a:lnTo>
                  <a:lnTo>
                    <a:pt x="5853638" y="857111"/>
                  </a:lnTo>
                  <a:lnTo>
                    <a:pt x="5886005" y="885757"/>
                  </a:lnTo>
                  <a:lnTo>
                    <a:pt x="5917704" y="914769"/>
                  </a:lnTo>
                  <a:lnTo>
                    <a:pt x="5948726" y="944139"/>
                  </a:lnTo>
                  <a:lnTo>
                    <a:pt x="5979066" y="973863"/>
                  </a:lnTo>
                  <a:lnTo>
                    <a:pt x="6008713" y="1003936"/>
                  </a:lnTo>
                  <a:lnTo>
                    <a:pt x="6037661" y="1034352"/>
                  </a:lnTo>
                  <a:lnTo>
                    <a:pt x="6065902" y="1065106"/>
                  </a:lnTo>
                  <a:lnTo>
                    <a:pt x="6093427" y="1096192"/>
                  </a:lnTo>
                  <a:lnTo>
                    <a:pt x="6120229" y="1127605"/>
                  </a:lnTo>
                  <a:lnTo>
                    <a:pt x="6146301" y="1159340"/>
                  </a:lnTo>
                  <a:lnTo>
                    <a:pt x="6171633" y="1191391"/>
                  </a:lnTo>
                  <a:lnTo>
                    <a:pt x="6196219" y="1223753"/>
                  </a:lnTo>
                  <a:lnTo>
                    <a:pt x="6220050" y="1256420"/>
                  </a:lnTo>
                  <a:lnTo>
                    <a:pt x="6243119" y="1289388"/>
                  </a:lnTo>
                  <a:lnTo>
                    <a:pt x="6265418" y="1322650"/>
                  </a:lnTo>
                  <a:lnTo>
                    <a:pt x="6286938" y="1356203"/>
                  </a:lnTo>
                  <a:lnTo>
                    <a:pt x="6307673" y="1390039"/>
                  </a:lnTo>
                  <a:lnTo>
                    <a:pt x="6327614" y="1424154"/>
                  </a:lnTo>
                  <a:lnTo>
                    <a:pt x="6346752" y="1458542"/>
                  </a:lnTo>
                  <a:lnTo>
                    <a:pt x="6365082" y="1493198"/>
                  </a:lnTo>
                  <a:lnTo>
                    <a:pt x="6382594" y="1528117"/>
                  </a:lnTo>
                  <a:lnTo>
                    <a:pt x="6399280" y="1563293"/>
                  </a:lnTo>
                  <a:lnTo>
                    <a:pt x="6415133" y="1598721"/>
                  </a:lnTo>
                  <a:lnTo>
                    <a:pt x="6430146" y="1634396"/>
                  </a:lnTo>
                  <a:lnTo>
                    <a:pt x="6444309" y="1670311"/>
                  </a:lnTo>
                  <a:lnTo>
                    <a:pt x="6457616" y="1706463"/>
                  </a:lnTo>
                  <a:lnTo>
                    <a:pt x="6470058" y="1742845"/>
                  </a:lnTo>
                  <a:lnTo>
                    <a:pt x="6481627" y="1779452"/>
                  </a:lnTo>
                  <a:lnTo>
                    <a:pt x="6492316" y="1816279"/>
                  </a:lnTo>
                  <a:lnTo>
                    <a:pt x="6502117" y="1853320"/>
                  </a:lnTo>
                  <a:lnTo>
                    <a:pt x="6511022" y="1890570"/>
                  </a:lnTo>
                  <a:lnTo>
                    <a:pt x="6519023" y="1928024"/>
                  </a:lnTo>
                  <a:lnTo>
                    <a:pt x="6526112" y="1965676"/>
                  </a:lnTo>
                  <a:lnTo>
                    <a:pt x="6532281" y="2003521"/>
                  </a:lnTo>
                  <a:lnTo>
                    <a:pt x="6537523" y="2041554"/>
                  </a:lnTo>
                  <a:lnTo>
                    <a:pt x="6541829" y="2079768"/>
                  </a:lnTo>
                  <a:lnTo>
                    <a:pt x="6545192" y="2118160"/>
                  </a:lnTo>
                  <a:lnTo>
                    <a:pt x="6547604" y="2156722"/>
                  </a:lnTo>
                  <a:lnTo>
                    <a:pt x="6549057" y="2195451"/>
                  </a:lnTo>
                  <a:lnTo>
                    <a:pt x="6549543" y="2234341"/>
                  </a:lnTo>
                  <a:lnTo>
                    <a:pt x="6549057" y="2273230"/>
                  </a:lnTo>
                  <a:lnTo>
                    <a:pt x="6547604" y="2311959"/>
                  </a:lnTo>
                  <a:lnTo>
                    <a:pt x="6545192" y="2350522"/>
                  </a:lnTo>
                  <a:lnTo>
                    <a:pt x="6541829" y="2388913"/>
                  </a:lnTo>
                  <a:lnTo>
                    <a:pt x="6537523" y="2427128"/>
                  </a:lnTo>
                  <a:lnTo>
                    <a:pt x="6532281" y="2465160"/>
                  </a:lnTo>
                  <a:lnTo>
                    <a:pt x="6526112" y="2503005"/>
                  </a:lnTo>
                  <a:lnTo>
                    <a:pt x="6519023" y="2540657"/>
                  </a:lnTo>
                  <a:lnTo>
                    <a:pt x="6511022" y="2578111"/>
                  </a:lnTo>
                  <a:lnTo>
                    <a:pt x="6502117" y="2615361"/>
                  </a:lnTo>
                  <a:lnTo>
                    <a:pt x="6492316" y="2652403"/>
                  </a:lnTo>
                  <a:lnTo>
                    <a:pt x="6481627" y="2689229"/>
                  </a:lnTo>
                  <a:lnTo>
                    <a:pt x="6470058" y="2725836"/>
                  </a:lnTo>
                  <a:lnTo>
                    <a:pt x="6457616" y="2762219"/>
                  </a:lnTo>
                  <a:lnTo>
                    <a:pt x="6444309" y="2798370"/>
                  </a:lnTo>
                  <a:lnTo>
                    <a:pt x="6430146" y="2834286"/>
                  </a:lnTo>
                  <a:lnTo>
                    <a:pt x="6415133" y="2869960"/>
                  </a:lnTo>
                  <a:lnTo>
                    <a:pt x="6399280" y="2905389"/>
                  </a:lnTo>
                  <a:lnTo>
                    <a:pt x="6382594" y="2940565"/>
                  </a:lnTo>
                  <a:lnTo>
                    <a:pt x="6365082" y="2975484"/>
                  </a:lnTo>
                  <a:lnTo>
                    <a:pt x="6346752" y="3010140"/>
                  </a:lnTo>
                  <a:lnTo>
                    <a:pt x="6327614" y="3044528"/>
                  </a:lnTo>
                  <a:lnTo>
                    <a:pt x="6307673" y="3078643"/>
                  </a:lnTo>
                  <a:lnTo>
                    <a:pt x="6286938" y="3112479"/>
                  </a:lnTo>
                  <a:lnTo>
                    <a:pt x="6265418" y="3146031"/>
                  </a:lnTo>
                  <a:lnTo>
                    <a:pt x="6243119" y="3179294"/>
                  </a:lnTo>
                  <a:lnTo>
                    <a:pt x="6220050" y="3212261"/>
                  </a:lnTo>
                  <a:lnTo>
                    <a:pt x="6196219" y="3244929"/>
                  </a:lnTo>
                  <a:lnTo>
                    <a:pt x="6171633" y="3277291"/>
                  </a:lnTo>
                  <a:lnTo>
                    <a:pt x="6146301" y="3309342"/>
                  </a:lnTo>
                  <a:lnTo>
                    <a:pt x="6120229" y="3341077"/>
                  </a:lnTo>
                  <a:lnTo>
                    <a:pt x="6093427" y="3372490"/>
                  </a:lnTo>
                  <a:lnTo>
                    <a:pt x="6065902" y="3403576"/>
                  </a:lnTo>
                  <a:lnTo>
                    <a:pt x="6037661" y="3434329"/>
                  </a:lnTo>
                  <a:lnTo>
                    <a:pt x="6008713" y="3464745"/>
                  </a:lnTo>
                  <a:lnTo>
                    <a:pt x="5979066" y="3494818"/>
                  </a:lnTo>
                  <a:lnTo>
                    <a:pt x="5948726" y="3524542"/>
                  </a:lnTo>
                  <a:lnTo>
                    <a:pt x="5917704" y="3553913"/>
                  </a:lnTo>
                  <a:lnTo>
                    <a:pt x="5886005" y="3582924"/>
                  </a:lnTo>
                  <a:lnTo>
                    <a:pt x="5853638" y="3611571"/>
                  </a:lnTo>
                  <a:lnTo>
                    <a:pt x="5820611" y="3639847"/>
                  </a:lnTo>
                  <a:lnTo>
                    <a:pt x="5786932" y="3667749"/>
                  </a:lnTo>
                  <a:lnTo>
                    <a:pt x="5752608" y="3695270"/>
                  </a:lnTo>
                  <a:lnTo>
                    <a:pt x="5717647" y="3722404"/>
                  </a:lnTo>
                  <a:lnTo>
                    <a:pt x="5682058" y="3749147"/>
                  </a:lnTo>
                  <a:lnTo>
                    <a:pt x="5645848" y="3775494"/>
                  </a:lnTo>
                  <a:lnTo>
                    <a:pt x="5609025" y="3801438"/>
                  </a:lnTo>
                  <a:lnTo>
                    <a:pt x="5571597" y="3826975"/>
                  </a:lnTo>
                  <a:lnTo>
                    <a:pt x="5533572" y="3852099"/>
                  </a:lnTo>
                  <a:lnTo>
                    <a:pt x="5494957" y="3876805"/>
                  </a:lnTo>
                  <a:lnTo>
                    <a:pt x="5455761" y="3901087"/>
                  </a:lnTo>
                  <a:lnTo>
                    <a:pt x="5415991" y="3924940"/>
                  </a:lnTo>
                  <a:lnTo>
                    <a:pt x="5375655" y="3948359"/>
                  </a:lnTo>
                  <a:lnTo>
                    <a:pt x="5334761" y="3971338"/>
                  </a:lnTo>
                  <a:lnTo>
                    <a:pt x="5293317" y="3993872"/>
                  </a:lnTo>
                  <a:lnTo>
                    <a:pt x="5251331" y="4015955"/>
                  </a:lnTo>
                  <a:lnTo>
                    <a:pt x="5208811" y="4037583"/>
                  </a:lnTo>
                  <a:lnTo>
                    <a:pt x="5165764" y="4058750"/>
                  </a:lnTo>
                  <a:lnTo>
                    <a:pt x="5122199" y="4079450"/>
                  </a:lnTo>
                  <a:lnTo>
                    <a:pt x="5078122" y="4099678"/>
                  </a:lnTo>
                  <a:lnTo>
                    <a:pt x="5033543" y="4119429"/>
                  </a:lnTo>
                  <a:lnTo>
                    <a:pt x="4988469" y="4138697"/>
                  </a:lnTo>
                  <a:lnTo>
                    <a:pt x="4942907" y="4157478"/>
                  </a:lnTo>
                  <a:lnTo>
                    <a:pt x="4896867" y="4175765"/>
                  </a:lnTo>
                  <a:lnTo>
                    <a:pt x="4850355" y="4193553"/>
                  </a:lnTo>
                  <a:lnTo>
                    <a:pt x="4803379" y="4210837"/>
                  </a:lnTo>
                  <a:lnTo>
                    <a:pt x="4755947" y="4227612"/>
                  </a:lnTo>
                  <a:lnTo>
                    <a:pt x="4708068" y="4243872"/>
                  </a:lnTo>
                  <a:lnTo>
                    <a:pt x="4659749" y="4259612"/>
                  </a:lnTo>
                  <a:lnTo>
                    <a:pt x="4610997" y="4274826"/>
                  </a:lnTo>
                  <a:lnTo>
                    <a:pt x="4561822" y="4289509"/>
                  </a:lnTo>
                  <a:lnTo>
                    <a:pt x="4512229" y="4303656"/>
                  </a:lnTo>
                  <a:lnTo>
                    <a:pt x="4462229" y="4317261"/>
                  </a:lnTo>
                  <a:lnTo>
                    <a:pt x="4411827" y="4330320"/>
                  </a:lnTo>
                  <a:lnTo>
                    <a:pt x="4361033" y="4342825"/>
                  </a:lnTo>
                  <a:lnTo>
                    <a:pt x="4309854" y="4354774"/>
                  </a:lnTo>
                  <a:lnTo>
                    <a:pt x="4258298" y="4366159"/>
                  </a:lnTo>
                  <a:lnTo>
                    <a:pt x="4206373" y="4376975"/>
                  </a:lnTo>
                  <a:lnTo>
                    <a:pt x="4154086" y="4387218"/>
                  </a:lnTo>
                  <a:lnTo>
                    <a:pt x="4101446" y="4396882"/>
                  </a:lnTo>
                  <a:lnTo>
                    <a:pt x="4048460" y="4405961"/>
                  </a:lnTo>
                  <a:lnTo>
                    <a:pt x="3995136" y="4414450"/>
                  </a:lnTo>
                  <a:lnTo>
                    <a:pt x="3941483" y="4422343"/>
                  </a:lnTo>
                  <a:lnTo>
                    <a:pt x="3887507" y="4429637"/>
                  </a:lnTo>
                  <a:lnTo>
                    <a:pt x="3833218" y="4436324"/>
                  </a:lnTo>
                  <a:lnTo>
                    <a:pt x="3778622" y="4442399"/>
                  </a:lnTo>
                  <a:lnTo>
                    <a:pt x="3723727" y="4447858"/>
                  </a:lnTo>
                  <a:lnTo>
                    <a:pt x="3668542" y="4452695"/>
                  </a:lnTo>
                  <a:lnTo>
                    <a:pt x="3613074" y="4456904"/>
                  </a:lnTo>
                  <a:lnTo>
                    <a:pt x="3557332" y="4460481"/>
                  </a:lnTo>
                  <a:lnTo>
                    <a:pt x="3501322" y="4463419"/>
                  </a:lnTo>
                  <a:lnTo>
                    <a:pt x="3445054" y="4465713"/>
                  </a:lnTo>
                  <a:lnTo>
                    <a:pt x="3388534" y="4467359"/>
                  </a:lnTo>
                  <a:lnTo>
                    <a:pt x="3331770" y="4468350"/>
                  </a:lnTo>
                  <a:lnTo>
                    <a:pt x="3274771" y="4468682"/>
                  </a:lnTo>
                  <a:lnTo>
                    <a:pt x="3217772" y="4468350"/>
                  </a:lnTo>
                  <a:lnTo>
                    <a:pt x="3161009" y="4467359"/>
                  </a:lnTo>
                  <a:lnTo>
                    <a:pt x="3104489" y="4465713"/>
                  </a:lnTo>
                  <a:lnTo>
                    <a:pt x="3048220" y="4463419"/>
                  </a:lnTo>
                  <a:lnTo>
                    <a:pt x="2992211" y="4460481"/>
                  </a:lnTo>
                  <a:lnTo>
                    <a:pt x="2936468" y="4456904"/>
                  </a:lnTo>
                  <a:lnTo>
                    <a:pt x="2881001" y="4452695"/>
                  </a:lnTo>
                  <a:lnTo>
                    <a:pt x="2825816" y="4447858"/>
                  </a:lnTo>
                  <a:lnTo>
                    <a:pt x="2770921" y="4442399"/>
                  </a:lnTo>
                  <a:lnTo>
                    <a:pt x="2716325" y="4436324"/>
                  </a:lnTo>
                  <a:lnTo>
                    <a:pt x="2662035" y="4429637"/>
                  </a:lnTo>
                  <a:lnTo>
                    <a:pt x="2608060" y="4422343"/>
                  </a:lnTo>
                  <a:lnTo>
                    <a:pt x="2554406" y="4414450"/>
                  </a:lnTo>
                  <a:lnTo>
                    <a:pt x="2501083" y="4405961"/>
                  </a:lnTo>
                  <a:lnTo>
                    <a:pt x="2448097" y="4396882"/>
                  </a:lnTo>
                  <a:lnTo>
                    <a:pt x="2395457" y="4387218"/>
                  </a:lnTo>
                  <a:lnTo>
                    <a:pt x="2343170" y="4376975"/>
                  </a:lnTo>
                  <a:lnTo>
                    <a:pt x="2291245" y="4366159"/>
                  </a:lnTo>
                  <a:lnTo>
                    <a:pt x="2239688" y="4354774"/>
                  </a:lnTo>
                  <a:lnTo>
                    <a:pt x="2188509" y="4342825"/>
                  </a:lnTo>
                  <a:lnTo>
                    <a:pt x="2137715" y="4330320"/>
                  </a:lnTo>
                  <a:lnTo>
                    <a:pt x="2087314" y="4317261"/>
                  </a:lnTo>
                  <a:lnTo>
                    <a:pt x="2037313" y="4303656"/>
                  </a:lnTo>
                  <a:lnTo>
                    <a:pt x="1987721" y="4289509"/>
                  </a:lnTo>
                  <a:lnTo>
                    <a:pt x="1938545" y="4274826"/>
                  </a:lnTo>
                  <a:lnTo>
                    <a:pt x="1889794" y="4259612"/>
                  </a:lnTo>
                  <a:lnTo>
                    <a:pt x="1841475" y="4243872"/>
                  </a:lnTo>
                  <a:lnTo>
                    <a:pt x="1793595" y="4227612"/>
                  </a:lnTo>
                  <a:lnTo>
                    <a:pt x="1746164" y="4210837"/>
                  </a:lnTo>
                  <a:lnTo>
                    <a:pt x="1699188" y="4193553"/>
                  </a:lnTo>
                  <a:lnTo>
                    <a:pt x="1652676" y="4175765"/>
                  </a:lnTo>
                  <a:lnTo>
                    <a:pt x="1606635" y="4157478"/>
                  </a:lnTo>
                  <a:lnTo>
                    <a:pt x="1561074" y="4138697"/>
                  </a:lnTo>
                  <a:lnTo>
                    <a:pt x="1516000" y="4119429"/>
                  </a:lnTo>
                  <a:lnTo>
                    <a:pt x="1471420" y="4099678"/>
                  </a:lnTo>
                  <a:lnTo>
                    <a:pt x="1427344" y="4079450"/>
                  </a:lnTo>
                  <a:lnTo>
                    <a:pt x="1383779" y="4058750"/>
                  </a:lnTo>
                  <a:lnTo>
                    <a:pt x="1340732" y="4037583"/>
                  </a:lnTo>
                  <a:lnTo>
                    <a:pt x="1298211" y="4015955"/>
                  </a:lnTo>
                  <a:lnTo>
                    <a:pt x="1256225" y="3993872"/>
                  </a:lnTo>
                  <a:lnTo>
                    <a:pt x="1214781" y="3971338"/>
                  </a:lnTo>
                  <a:lnTo>
                    <a:pt x="1173888" y="3948359"/>
                  </a:lnTo>
                  <a:lnTo>
                    <a:pt x="1133552" y="3924940"/>
                  </a:lnTo>
                  <a:lnTo>
                    <a:pt x="1093782" y="3901087"/>
                  </a:lnTo>
                  <a:lnTo>
                    <a:pt x="1054586" y="3876805"/>
                  </a:lnTo>
                  <a:lnTo>
                    <a:pt x="1015971" y="3852099"/>
                  </a:lnTo>
                  <a:lnTo>
                    <a:pt x="977945" y="3826975"/>
                  </a:lnTo>
                  <a:lnTo>
                    <a:pt x="940517" y="3801438"/>
                  </a:lnTo>
                  <a:lnTo>
                    <a:pt x="903694" y="3775494"/>
                  </a:lnTo>
                  <a:lnTo>
                    <a:pt x="867484" y="3749147"/>
                  </a:lnTo>
                  <a:lnTo>
                    <a:pt x="831895" y="3722404"/>
                  </a:lnTo>
                  <a:lnTo>
                    <a:pt x="796935" y="3695270"/>
                  </a:lnTo>
                  <a:lnTo>
                    <a:pt x="762611" y="3667749"/>
                  </a:lnTo>
                  <a:lnTo>
                    <a:pt x="728932" y="3639847"/>
                  </a:lnTo>
                  <a:lnTo>
                    <a:pt x="695905" y="3611571"/>
                  </a:lnTo>
                  <a:lnTo>
                    <a:pt x="663538" y="3582924"/>
                  </a:lnTo>
                  <a:lnTo>
                    <a:pt x="631839" y="3553913"/>
                  </a:lnTo>
                  <a:lnTo>
                    <a:pt x="600816" y="3524542"/>
                  </a:lnTo>
                  <a:lnTo>
                    <a:pt x="570477" y="3494818"/>
                  </a:lnTo>
                  <a:lnTo>
                    <a:pt x="540830" y="3464745"/>
                  </a:lnTo>
                  <a:lnTo>
                    <a:pt x="511882" y="3434329"/>
                  </a:lnTo>
                  <a:lnTo>
                    <a:pt x="483641" y="3403576"/>
                  </a:lnTo>
                  <a:lnTo>
                    <a:pt x="456116" y="3372490"/>
                  </a:lnTo>
                  <a:lnTo>
                    <a:pt x="429313" y="3341077"/>
                  </a:lnTo>
                  <a:lnTo>
                    <a:pt x="403242" y="3309342"/>
                  </a:lnTo>
                  <a:lnTo>
                    <a:pt x="377909" y="3277291"/>
                  </a:lnTo>
                  <a:lnTo>
                    <a:pt x="353324" y="3244929"/>
                  </a:lnTo>
                  <a:lnTo>
                    <a:pt x="329492" y="3212261"/>
                  </a:lnTo>
                  <a:lnTo>
                    <a:pt x="306423" y="3179294"/>
                  </a:lnTo>
                  <a:lnTo>
                    <a:pt x="284125" y="3146031"/>
                  </a:lnTo>
                  <a:lnTo>
                    <a:pt x="262604" y="3112479"/>
                  </a:lnTo>
                  <a:lnTo>
                    <a:pt x="241870" y="3078643"/>
                  </a:lnTo>
                  <a:lnTo>
                    <a:pt x="221929" y="3044528"/>
                  </a:lnTo>
                  <a:lnTo>
                    <a:pt x="202790" y="3010140"/>
                  </a:lnTo>
                  <a:lnTo>
                    <a:pt x="184461" y="2975484"/>
                  </a:lnTo>
                  <a:lnTo>
                    <a:pt x="166949" y="2940565"/>
                  </a:lnTo>
                  <a:lnTo>
                    <a:pt x="150263" y="2905389"/>
                  </a:lnTo>
                  <a:lnTo>
                    <a:pt x="134409" y="2869960"/>
                  </a:lnTo>
                  <a:lnTo>
                    <a:pt x="119397" y="2834286"/>
                  </a:lnTo>
                  <a:lnTo>
                    <a:pt x="105234" y="2798370"/>
                  </a:lnTo>
                  <a:lnTo>
                    <a:pt x="91927" y="2762219"/>
                  </a:lnTo>
                  <a:lnTo>
                    <a:pt x="79485" y="2725836"/>
                  </a:lnTo>
                  <a:lnTo>
                    <a:pt x="67915" y="2689229"/>
                  </a:lnTo>
                  <a:lnTo>
                    <a:pt x="57226" y="2652403"/>
                  </a:lnTo>
                  <a:lnTo>
                    <a:pt x="47426" y="2615361"/>
                  </a:lnTo>
                  <a:lnTo>
                    <a:pt x="38521" y="2578111"/>
                  </a:lnTo>
                  <a:lnTo>
                    <a:pt x="30520" y="2540657"/>
                  </a:lnTo>
                  <a:lnTo>
                    <a:pt x="23431" y="2503005"/>
                  </a:lnTo>
                  <a:lnTo>
                    <a:pt x="17262" y="2465160"/>
                  </a:lnTo>
                  <a:lnTo>
                    <a:pt x="12020" y="2427128"/>
                  </a:lnTo>
                  <a:lnTo>
                    <a:pt x="7713" y="2388913"/>
                  </a:lnTo>
                  <a:lnTo>
                    <a:pt x="4350" y="2350522"/>
                  </a:lnTo>
                  <a:lnTo>
                    <a:pt x="1938" y="2311959"/>
                  </a:lnTo>
                  <a:lnTo>
                    <a:pt x="486" y="2273230"/>
                  </a:lnTo>
                  <a:lnTo>
                    <a:pt x="0" y="223434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929" y="5299685"/>
            <a:ext cx="5530241" cy="3470181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660"/>
              </a:spcBef>
            </a:pPr>
            <a:r>
              <a:rPr sz="4800" spc="280" dirty="0">
                <a:latin typeface="Trebuchet MS"/>
                <a:cs typeface="Trebuchet MS"/>
              </a:rPr>
              <a:t>~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4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DFEFE"/>
                </a:solidFill>
                <a:latin typeface="Trebuchet MS"/>
                <a:cs typeface="Trebuchet MS"/>
              </a:rPr>
              <a:t>/home/username/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4400" spc="-655" dirty="0">
                <a:latin typeface="Trebuchet MS"/>
                <a:cs typeface="Trebuchet MS"/>
              </a:rPr>
              <a:t>. </a:t>
            </a:r>
            <a:r>
              <a:rPr sz="2800" spc="-145" dirty="0">
                <a:solidFill>
                  <a:srgbClr val="FDFEFE"/>
                </a:solidFill>
                <a:latin typeface="Trebuchet MS"/>
                <a:cs typeface="Trebuchet MS"/>
              </a:rPr>
              <a:t>means the </a:t>
            </a:r>
            <a:r>
              <a:rPr sz="2800" spc="-95" dirty="0">
                <a:solidFill>
                  <a:srgbClr val="FDFEFE"/>
                </a:solidFill>
                <a:latin typeface="Trebuchet MS"/>
                <a:cs typeface="Trebuchet MS"/>
              </a:rPr>
              <a:t>current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725"/>
              </a:spcBef>
            </a:pPr>
            <a:r>
              <a:rPr sz="4800" spc="-715" dirty="0">
                <a:latin typeface="Trebuchet MS"/>
                <a:cs typeface="Trebuchet MS"/>
              </a:rPr>
              <a:t>..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 </a:t>
            </a:r>
            <a:r>
              <a:rPr sz="2800" spc="-85" dirty="0">
                <a:solidFill>
                  <a:srgbClr val="FDFEFE"/>
                </a:solidFill>
                <a:latin typeface="Trebuchet MS"/>
                <a:cs typeface="Trebuchet MS"/>
              </a:rPr>
              <a:t>go </a:t>
            </a:r>
            <a:r>
              <a:rPr sz="2800" spc="-170" dirty="0">
                <a:solidFill>
                  <a:srgbClr val="FDFEFE"/>
                </a:solidFill>
                <a:latin typeface="Trebuchet MS"/>
                <a:cs typeface="Trebuchet MS"/>
              </a:rPr>
              <a:t>back </a:t>
            </a:r>
            <a:r>
              <a:rPr sz="2800" spc="-7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936625">
              <a:lnSpc>
                <a:spcPct val="100000"/>
              </a:lnSpc>
              <a:spcBef>
                <a:spcPts val="1735"/>
              </a:spcBef>
            </a:pPr>
            <a:r>
              <a:rPr sz="4000" spc="195" dirty="0">
                <a:latin typeface="Trebuchet MS"/>
                <a:cs typeface="Trebuchet MS"/>
              </a:rPr>
              <a:t>*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3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DFEFE"/>
                </a:solidFill>
                <a:latin typeface="Trebuchet MS"/>
                <a:cs typeface="Trebuchet MS"/>
              </a:rPr>
              <a:t>wildcard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937" y="876806"/>
            <a:ext cx="8334375" cy="386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Manipulating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ts val="4980"/>
              </a:lnSpc>
              <a:spcBef>
                <a:spcPts val="3625"/>
              </a:spcBef>
              <a:buChar char="·"/>
              <a:tabLst>
                <a:tab pos="338455" algn="l"/>
                <a:tab pos="3209290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copy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10"/>
              </a:lnSpc>
              <a:buChar char="·"/>
              <a:tabLst>
                <a:tab pos="338455" algn="l"/>
                <a:tab pos="335407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move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buChar char="·"/>
              <a:tabLst>
                <a:tab pos="338455" algn="l"/>
                <a:tab pos="2515870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110615">
              <a:lnSpc>
                <a:spcPct val="100000"/>
              </a:lnSpc>
              <a:spcBef>
                <a:spcPts val="795"/>
              </a:spcBef>
            </a:pPr>
            <a:r>
              <a:rPr sz="4200" spc="-160" dirty="0">
                <a:solidFill>
                  <a:srgbClr val="FFA295"/>
                </a:solidFill>
                <a:latin typeface="Trebuchet MS"/>
                <a:cs typeface="Trebuchet MS"/>
              </a:rPr>
              <a:t>*Terminal </a:t>
            </a:r>
            <a:r>
              <a:rPr sz="4200" spc="-235" dirty="0">
                <a:solidFill>
                  <a:srgbClr val="FFA295"/>
                </a:solidFill>
                <a:latin typeface="Trebuchet MS"/>
                <a:cs typeface="Trebuchet MS"/>
              </a:rPr>
              <a:t>has </a:t>
            </a:r>
            <a:r>
              <a:rPr sz="4200" spc="-70" dirty="0">
                <a:solidFill>
                  <a:srgbClr val="FFA295"/>
                </a:solidFill>
                <a:latin typeface="Trebuchet MS"/>
                <a:cs typeface="Trebuchet MS"/>
              </a:rPr>
              <a:t>no </a:t>
            </a:r>
            <a:r>
              <a:rPr sz="4200" spc="-190" dirty="0">
                <a:solidFill>
                  <a:srgbClr val="FFA295"/>
                </a:solidFill>
                <a:latin typeface="Trebuchet MS"/>
                <a:cs typeface="Trebuchet MS"/>
              </a:rPr>
              <a:t>trash</a:t>
            </a:r>
            <a:r>
              <a:rPr sz="4200" spc="25" dirty="0">
                <a:solidFill>
                  <a:srgbClr val="FFA295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FFA295"/>
                </a:solidFill>
                <a:latin typeface="Trebuchet MS"/>
                <a:cs typeface="Trebuchet MS"/>
              </a:rPr>
              <a:t>bin!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files the same?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542" y="1303571"/>
            <a:ext cx="12800493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Most </a:t>
            </a:r>
            <a:r>
              <a:rPr lang="en-US" sz="490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 </a:t>
            </a:r>
            <a:r>
              <a:rPr sz="4900" spc="-215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not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done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by</a:t>
            </a:r>
            <a:r>
              <a:rPr sz="4900" spc="3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DFEFE"/>
                </a:solidFill>
                <a:latin typeface="Trebuchet MS"/>
                <a:cs typeface="Trebuchet MS"/>
              </a:rPr>
              <a:t>GUI</a:t>
            </a:r>
            <a:endParaRPr sz="49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1F5A-D0C1-E84E-B6E1-CF0E13F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2403274"/>
            <a:ext cx="10069993" cy="630263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F126512-CCFB-7848-81D0-6605B4FFB705}"/>
              </a:ext>
            </a:extLst>
          </p:cNvPr>
          <p:cNvSpPr txBox="1"/>
          <p:nvPr/>
        </p:nvSpPr>
        <p:spPr>
          <a:xfrm>
            <a:off x="241300" y="9045255"/>
            <a:ext cx="943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DFEFE"/>
                </a:solidFill>
                <a:latin typeface="Trebuchet MS"/>
                <a:cs typeface="Trebuchet MS"/>
              </a:rPr>
              <a:t>GUI : Graphical User Interface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one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new path for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both directories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A107-5647-B640-BB73-1A37FEA6659B}"/>
              </a:ext>
            </a:extLst>
          </p:cNvPr>
          <p:cNvSpPr txBox="1"/>
          <p:nvPr/>
        </p:nvSpPr>
        <p:spPr>
          <a:xfrm>
            <a:off x="9855200" y="2286000"/>
            <a:ext cx="289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can also copy a directory and all its contents by using the </a:t>
            </a:r>
            <a:r>
              <a:rPr 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recursive</a:t>
            </a:r>
            <a:r>
              <a:rPr lang="en-US" sz="2200" dirty="0">
                <a:solidFill>
                  <a:schemeClr val="bg1"/>
                </a:solidFill>
              </a:rPr>
              <a:t> option </a:t>
            </a:r>
            <a:r>
              <a:rPr lang="en-US" sz="2200" dirty="0">
                <a:solidFill>
                  <a:srgbClr val="FFC000"/>
                </a:solidFill>
              </a:rPr>
              <a:t>-r</a:t>
            </a:r>
          </a:p>
        </p:txBody>
      </p:sp>
    </p:spTree>
    <p:extLst>
      <p:ext uri="{BB962C8B-B14F-4D97-AF65-F5344CB8AC3E}">
        <p14:creationId xmlns:p14="http://schemas.microsoft.com/office/powerpoint/2010/main" val="239117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directory called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~/shell-lessons-Crisel-1/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shell-lessons-Crisel-1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~/shell-lessons-Crisel-1/</a:t>
            </a:r>
          </a:p>
        </p:txBody>
      </p:sp>
    </p:spTree>
    <p:extLst>
      <p:ext uri="{BB962C8B-B14F-4D97-AF65-F5344CB8AC3E}">
        <p14:creationId xmlns:p14="http://schemas.microsoft.com/office/powerpoint/2010/main" val="36796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file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file/Delete a file (forever)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hello_world_2.txt in your directory?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 if you try: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rm</a:t>
            </a:r>
            <a:r>
              <a:rPr lang="en-US" sz="2800" dirty="0">
                <a:solidFill>
                  <a:schemeClr val="bg1"/>
                </a:solidFill>
              </a:rPr>
              <a:t> -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Hello_world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hello_world.txt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directory and everything inside it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safely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1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items in your directory and make sure you don’t have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6A210-C092-BD4D-9ACE-70B6FFFC9322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Operations with multiple files and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C7A-347C-B547-A845-0698F3E4E4D1}"/>
              </a:ext>
            </a:extLst>
          </p:cNvPr>
          <p:cNvSpPr txBox="1"/>
          <p:nvPr/>
        </p:nvSpPr>
        <p:spPr>
          <a:xfrm>
            <a:off x="673100" y="1600200"/>
            <a:ext cx="120396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 matches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the files inside the 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molecules/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Try it out </a:t>
            </a:r>
            <a:r>
              <a:rPr lang="en-US" sz="3200" dirty="0">
                <a:solidFill>
                  <a:schemeClr val="bg1"/>
                </a:solidFill>
              </a:rPr>
              <a:t>: Which command(s) will produce this output?</a:t>
            </a:r>
          </a:p>
          <a:p>
            <a:r>
              <a:rPr lang="en-US" sz="3200" dirty="0" err="1">
                <a:solidFill>
                  <a:schemeClr val="accent6"/>
                </a:solidFill>
              </a:rPr>
              <a:t>ethane.pdb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methane.pdb</a:t>
            </a:r>
            <a:endParaRPr lang="en-US" sz="3200" dirty="0">
              <a:solidFill>
                <a:schemeClr val="accent6"/>
              </a:solidFill>
            </a:endParaRPr>
          </a:p>
          <a:p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*t*</a:t>
            </a:r>
            <a:r>
              <a:rPr lang="en-US" sz="3200" dirty="0" err="1">
                <a:solidFill>
                  <a:schemeClr val="bg1"/>
                </a:solidFill>
              </a:rPr>
              <a:t>ane.pdb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</a:t>
            </a:r>
            <a:r>
              <a:rPr lang="en-US" sz="3200" dirty="0" err="1">
                <a:solidFill>
                  <a:schemeClr val="bg1"/>
                </a:solidFill>
              </a:rPr>
              <a:t>t?ne</a:t>
            </a:r>
            <a:r>
              <a:rPr lang="en-US" sz="3200" dirty="0">
                <a:solidFill>
                  <a:schemeClr val="bg1"/>
                </a:solidFill>
              </a:rPr>
              <a:t>.*</a:t>
            </a:r>
          </a:p>
          <a:p>
            <a:r>
              <a:rPr lang="en-US" sz="3200" dirty="0">
                <a:solidFill>
                  <a:schemeClr val="bg1"/>
                </a:solidFill>
              </a:rPr>
              <a:t>ls *t??</a:t>
            </a:r>
            <a:r>
              <a:rPr lang="en-US" sz="3200" dirty="0" err="1">
                <a:solidFill>
                  <a:schemeClr val="bg1"/>
                </a:solidFill>
              </a:rPr>
              <a:t>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ethane.*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7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BC77-9998-2449-ADA1-9023236BF279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7945A-560E-4842-AF48-FA44371123C3}"/>
              </a:ext>
            </a:extLst>
          </p:cNvPr>
          <p:cNvSpPr/>
          <p:nvPr/>
        </p:nvSpPr>
        <p:spPr>
          <a:xfrm>
            <a:off x="406400" y="1379041"/>
            <a:ext cx="11887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cp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copies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mkdir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creates a new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mv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moves (renames) a file or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rm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removes (deletes)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zero or more characters in a filename, so *.txt matches all files ending in .txt.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?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any single character in a filename, so ?.txt matches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but not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any.txt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shell does </a:t>
            </a:r>
            <a:r>
              <a:rPr lang="en-US" sz="2800" u="sng" dirty="0">
                <a:solidFill>
                  <a:schemeClr val="bg1"/>
                </a:solidFill>
                <a:latin typeface="Helvetica Neue" panose="02000503000000020004" pitchFamily="2" charset="0"/>
              </a:rPr>
              <a:t>not have a trash bin</a:t>
            </a: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files’ names are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something.extension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 The extension is used to indicate the type of data in the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1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378200" y="3810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435536"/>
            <a:ext cx="8391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153007"/>
            <a:ext cx="11811000" cy="744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Rename shell–lesson-data to shell-lesson-data- ‘initials’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Find and cd into alkanes folder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Word Count (</a:t>
            </a:r>
            <a:r>
              <a:rPr lang="en-US" sz="3400" dirty="0" err="1">
                <a:solidFill>
                  <a:srgbClr val="FFC000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)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$ </a:t>
            </a: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20 156 1158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endParaRPr lang="en-US" sz="3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Number of lines, words, and characters in 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 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–l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Save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-l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*</a:t>
            </a:r>
            <a:r>
              <a:rPr lang="en-US" sz="3400" dirty="0">
                <a:solidFill>
                  <a:schemeClr val="bg1"/>
                </a:solidFill>
              </a:rPr>
              <a:t>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&gt; </a:t>
            </a:r>
            <a:r>
              <a:rPr lang="en-US" sz="3400" b="1" dirty="0" err="1">
                <a:solidFill>
                  <a:schemeClr val="bg1"/>
                </a:solidFill>
              </a:rPr>
              <a:t>lengths.txt</a:t>
            </a:r>
            <a:r>
              <a:rPr lang="en-US" sz="3400" b="1" dirty="0">
                <a:solidFill>
                  <a:schemeClr val="bg1"/>
                </a:solidFill>
              </a:rPr>
              <a:t> (open it and show in window)</a:t>
            </a:r>
          </a:p>
        </p:txBody>
      </p:sp>
    </p:spTree>
    <p:extLst>
      <p:ext uri="{BB962C8B-B14F-4D97-AF65-F5344CB8AC3E}">
        <p14:creationId xmlns:p14="http://schemas.microsoft.com/office/powerpoint/2010/main" val="18768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6721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you saved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lengths.txt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Peek inside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cat </a:t>
            </a:r>
            <a:r>
              <a:rPr lang="en-US" sz="3200" dirty="0">
                <a:solidFill>
                  <a:schemeClr val="bg1"/>
                </a:solidFill>
              </a:rPr>
              <a:t>-‘concatenate’ i.e. join together, and it prints the contents of files one after another.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head </a:t>
            </a:r>
            <a:r>
              <a:rPr lang="en-US" sz="3200" dirty="0">
                <a:solidFill>
                  <a:schemeClr val="bg1"/>
                </a:solidFill>
              </a:rPr>
              <a:t>– displays only the first 10 lines of the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less </a:t>
            </a:r>
            <a:r>
              <a:rPr lang="en-US" sz="3200" dirty="0">
                <a:solidFill>
                  <a:schemeClr val="bg1"/>
                </a:solidFill>
              </a:rPr>
              <a:t>-  screenful of the file, and then stops. You can go forward one screenful by pressing the spacebar, or back one by pressing b. Press q to quit.</a:t>
            </a:r>
          </a:p>
        </p:txBody>
      </p:sp>
    </p:spTree>
    <p:extLst>
      <p:ext uri="{BB962C8B-B14F-4D97-AF65-F5344CB8AC3E}">
        <p14:creationId xmlns:p14="http://schemas.microsoft.com/office/powerpoint/2010/main" val="31276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Sort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sort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&gt;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$ head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2354580"/>
            <a:ext cx="12138660" cy="73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6637" y="1269999"/>
            <a:ext cx="62014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37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typical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</a:t>
            </a:r>
            <a:r>
              <a:rPr sz="4900" spc="-409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session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The echo command prints text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     The echo command prints text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testfile01.txt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is saved in textfile02.txt?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C000"/>
                </a:solidFill>
              </a:rPr>
              <a:t>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r>
              <a:rPr lang="en-US" sz="3200" dirty="0">
                <a:solidFill>
                  <a:srgbClr val="FFC000"/>
                </a:solidFill>
              </a:rPr>
              <a:t>&gt;&gt; </a:t>
            </a:r>
            <a:r>
              <a:rPr lang="en-US" sz="3600" dirty="0">
                <a:solidFill>
                  <a:schemeClr val="bg1"/>
                </a:solidFill>
              </a:rPr>
              <a:t>‘hello’ is appended to testfile02.txt,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D1035-D912-F640-BD09-354911714879}"/>
              </a:ext>
            </a:extLst>
          </p:cNvPr>
          <p:cNvSpPr/>
          <p:nvPr/>
        </p:nvSpPr>
        <p:spPr>
          <a:xfrm>
            <a:off x="292957" y="403860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8101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commands in one line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lengths.txt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FDD2-FB43-8E48-8247-7965CF7F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4495800"/>
            <a:ext cx="693420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A346D-B8C3-57B8-915D-411AD0D18AE3}"/>
              </a:ext>
            </a:extLst>
          </p:cNvPr>
          <p:cNvSpPr txBox="1"/>
          <p:nvPr/>
        </p:nvSpPr>
        <p:spPr>
          <a:xfrm>
            <a:off x="2540000" y="4552325"/>
            <a:ext cx="6507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rm -</a:t>
            </a:r>
            <a:r>
              <a:rPr lang="en-US" sz="2800" dirty="0" err="1">
                <a:solidFill>
                  <a:schemeClr val="bg2"/>
                </a:solidFill>
              </a:rPr>
              <a:t>i</a:t>
            </a:r>
            <a:r>
              <a:rPr lang="en-US" sz="2800" dirty="0">
                <a:solidFill>
                  <a:schemeClr val="bg2"/>
                </a:solidFill>
              </a:rPr>
              <a:t> 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20327-F1A9-2EB7-446C-FBBEDDE4140C}"/>
              </a:ext>
            </a:extLst>
          </p:cNvPr>
          <p:cNvSpPr txBox="1"/>
          <p:nvPr/>
        </p:nvSpPr>
        <p:spPr>
          <a:xfrm>
            <a:off x="482600" y="9067800"/>
            <a:ext cx="61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=&gt; interactive option, will prompt you before deleting anything</a:t>
            </a:r>
          </a:p>
        </p:txBody>
      </p:sp>
    </p:spTree>
    <p:extLst>
      <p:ext uri="{BB962C8B-B14F-4D97-AF65-F5344CB8AC3E}">
        <p14:creationId xmlns:p14="http://schemas.microsoft.com/office/powerpoint/2010/main" val="4161282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C000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 counts lines, words, and characters in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cat</a:t>
            </a:r>
            <a:r>
              <a:rPr lang="en-US" sz="3600" dirty="0">
                <a:solidFill>
                  <a:schemeClr val="bg1"/>
                </a:solidFill>
              </a:rPr>
              <a:t> displays the contents of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sort</a:t>
            </a:r>
            <a:r>
              <a:rPr lang="en-US" sz="3600" dirty="0">
                <a:solidFill>
                  <a:schemeClr val="bg1"/>
                </a:solidFill>
              </a:rPr>
              <a:t> sorts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head</a:t>
            </a:r>
            <a:r>
              <a:rPr lang="en-US" sz="3600" dirty="0">
                <a:solidFill>
                  <a:schemeClr val="bg1"/>
                </a:solidFill>
              </a:rPr>
              <a:t> displays the first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tail</a:t>
            </a:r>
            <a:r>
              <a:rPr lang="en-US" sz="3600" dirty="0">
                <a:solidFill>
                  <a:schemeClr val="bg1"/>
                </a:solidFill>
              </a:rPr>
              <a:t> displays the last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 [file]</a:t>
            </a:r>
            <a:r>
              <a:rPr lang="en-US" sz="3600" dirty="0">
                <a:solidFill>
                  <a:schemeClr val="bg1"/>
                </a:solidFill>
              </a:rPr>
              <a:t> redirects a command’s output to a file (overwriting any existing content).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33BFF-F465-6328-4C59-D81293190BA3}"/>
              </a:ext>
            </a:extLst>
          </p:cNvPr>
          <p:cNvSpPr txBox="1"/>
          <p:nvPr/>
        </p:nvSpPr>
        <p:spPr>
          <a:xfrm>
            <a:off x="9533027" y="9137456"/>
            <a:ext cx="311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"Hello, World!" &gt; </a:t>
            </a:r>
            <a:r>
              <a:rPr lang="en-US" dirty="0" err="1"/>
              <a:t>hello.txt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5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&gt;&gt; [file]</a:t>
            </a:r>
            <a:r>
              <a:rPr lang="en-US" sz="3600" dirty="0">
                <a:solidFill>
                  <a:schemeClr val="bg1"/>
                </a:solidFill>
              </a:rPr>
              <a:t> appends a command’s output to a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[first] | [second] </a:t>
            </a:r>
            <a:r>
              <a:rPr lang="en-US" sz="3600" dirty="0">
                <a:solidFill>
                  <a:schemeClr val="bg1"/>
                </a:solidFill>
              </a:rPr>
              <a:t>is a pipeline: the output of the first command is used as the input to the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The best way to use the shell is to use pipes to combine simple single-purpose programs (filters).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504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13155"/>
              </p:ext>
            </p:extLst>
          </p:nvPr>
        </p:nvGraphicFramePr>
        <p:xfrm>
          <a:off x="7645400" y="4511040"/>
          <a:ext cx="39624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90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B3B9-8FA9-9F4B-B78A-0D2C957CD834}"/>
              </a:ext>
            </a:extLst>
          </p:cNvPr>
          <p:cNvSpPr/>
          <p:nvPr/>
        </p:nvSpPr>
        <p:spPr>
          <a:xfrm>
            <a:off x="7874000" y="3581400"/>
            <a:ext cx="4495800" cy="530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8D24-A31E-8D43-B492-8374EFE9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3581400"/>
            <a:ext cx="3557016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</p:spTree>
    <p:extLst>
      <p:ext uri="{BB962C8B-B14F-4D97-AF65-F5344CB8AC3E}">
        <p14:creationId xmlns:p14="http://schemas.microsoft.com/office/powerpoint/2010/main" val="147618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1039" y="4712613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BE175-F4E7-CD46-B1D7-3D14A5E0469E}"/>
              </a:ext>
            </a:extLst>
          </p:cNvPr>
          <p:cNvSpPr/>
          <p:nvPr/>
        </p:nvSpPr>
        <p:spPr>
          <a:xfrm>
            <a:off x="7721600" y="7910945"/>
            <a:ext cx="5438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COMMON NAME: basilisk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minotaur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unicorn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basilisk.dat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minotaur.dat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unicorn.dat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head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2 $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| </a:t>
            </a:r>
            <a:r>
              <a:rPr lang="en-US" sz="3200" dirty="0">
                <a:solidFill>
                  <a:srgbClr val="FFC000"/>
                </a:solidFill>
              </a:rPr>
              <a:t>tail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Can also use semicolon for new line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*.</a:t>
            </a:r>
            <a:r>
              <a:rPr lang="en-US" sz="3200" dirty="0" err="1">
                <a:solidFill>
                  <a:srgbClr val="00B0F0"/>
                </a:solidFill>
              </a:rPr>
              <a:t>dat</a:t>
            </a: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cp</a:t>
            </a:r>
            <a:r>
              <a:rPr lang="en-US" sz="3200" dirty="0">
                <a:solidFill>
                  <a:schemeClr val="bg1"/>
                </a:solidFill>
              </a:rPr>
              <a:t>  $</a:t>
            </a:r>
            <a:r>
              <a:rPr lang="en-US" sz="3200" dirty="0">
                <a:solidFill>
                  <a:schemeClr val="accent3"/>
                </a:solidFill>
              </a:rPr>
              <a:t>filename </a:t>
            </a:r>
            <a:r>
              <a:rPr lang="en-US" sz="3200" dirty="0">
                <a:solidFill>
                  <a:schemeClr val="bg1"/>
                </a:solidFill>
              </a:rPr>
              <a:t>original-$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64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 for loop repeats commands once for every thing in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Every for loop needs a variable to refer to the thing it is currently operating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Use </a:t>
            </a:r>
            <a:r>
              <a:rPr lang="en-US" sz="3400" dirty="0">
                <a:solidFill>
                  <a:srgbClr val="00B050"/>
                </a:solidFill>
              </a:rPr>
              <a:t>$name</a:t>
            </a:r>
            <a:r>
              <a:rPr lang="en-US" sz="3400" dirty="0">
                <a:solidFill>
                  <a:schemeClr val="bg1"/>
                </a:solidFill>
              </a:rPr>
              <a:t> to expand a variable (i.e., get its value).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Do not use spaces, quotes, or wildcard characters such as ‘*’ or ‘?’ in filenames, as it complicates variable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Give files consistent names that are easy to match with wildcard patterns to make it easy to select them for looping.</a:t>
            </a:r>
          </a:p>
          <a:p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94C4-674D-B045-9DEF-E8ECEA1A59EC}"/>
              </a:ext>
            </a:extLst>
          </p:cNvPr>
          <p:cNvSpPr txBox="1"/>
          <p:nvPr/>
        </p:nvSpPr>
        <p:spPr>
          <a:xfrm>
            <a:off x="738378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8" y="3779521"/>
            <a:ext cx="3535679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0" y="3154679"/>
            <a:ext cx="3070860" cy="5036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5380" y="4221481"/>
            <a:ext cx="3741420" cy="5052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8675" y="1175005"/>
            <a:ext cx="9411335" cy="1333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25725" marR="5080" indent="-2613025">
              <a:lnSpc>
                <a:spcPts val="5020"/>
              </a:lnSpc>
              <a:spcBef>
                <a:spcPts val="480"/>
              </a:spcBef>
            </a:pPr>
            <a:r>
              <a:rPr sz="4400" spc="-285" dirty="0">
                <a:solidFill>
                  <a:srgbClr val="FDFEFE"/>
                </a:solidFill>
                <a:latin typeface="Trebuchet MS"/>
                <a:cs typeface="Trebuchet MS"/>
              </a:rPr>
              <a:t>Scientific </a:t>
            </a:r>
            <a:r>
              <a:rPr sz="4400" spc="-150" dirty="0">
                <a:solidFill>
                  <a:srgbClr val="FDFEFE"/>
                </a:solidFill>
                <a:latin typeface="Trebuchet MS"/>
                <a:cs typeface="Trebuchet MS"/>
              </a:rPr>
              <a:t>workstations </a:t>
            </a:r>
            <a:r>
              <a:rPr sz="4400" spc="-200" dirty="0">
                <a:solidFill>
                  <a:srgbClr val="FDFEFE"/>
                </a:solidFill>
                <a:latin typeface="Trebuchet MS"/>
                <a:cs typeface="Trebuchet MS"/>
              </a:rPr>
              <a:t>use </a:t>
            </a:r>
            <a:r>
              <a:rPr sz="4400" spc="-43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400" spc="-10" dirty="0">
                <a:solidFill>
                  <a:srgbClr val="FDFEFE"/>
                </a:solidFill>
                <a:latin typeface="Trebuchet MS"/>
                <a:cs typeface="Trebuchet MS"/>
              </a:rPr>
              <a:t>UNIX-based  </a:t>
            </a:r>
            <a:r>
              <a:rPr sz="4400" spc="-225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44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FDFEFE"/>
                </a:solidFill>
                <a:latin typeface="Trebuchet MS"/>
                <a:cs typeface="Trebuchet MS"/>
              </a:rPr>
              <a:t>system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61430" y="2467437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alkanes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7540" y="3052212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 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80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>
                <a:solidFill>
                  <a:srgbClr val="FF02D2"/>
                </a:solidFill>
              </a:rPr>
              <a:t>$1 </a:t>
            </a:r>
            <a:r>
              <a:rPr lang="en-US" sz="3200" dirty="0">
                <a:solidFill>
                  <a:srgbClr val="FFC000"/>
                </a:solidFill>
              </a:rPr>
              <a:t>| tail -n 5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(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octane.pdb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pentane.pdb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5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head -n </a:t>
            </a:r>
            <a:r>
              <a:rPr lang="en-US" sz="3200" dirty="0">
                <a:solidFill>
                  <a:srgbClr val="FF02D2"/>
                </a:solidFill>
              </a:rPr>
              <a:t>$2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tail -n </a:t>
            </a:r>
            <a:r>
              <a:rPr lang="en-US" sz="3200" dirty="0">
                <a:solidFill>
                  <a:srgbClr val="FF0000"/>
                </a:solidFill>
              </a:rPr>
              <a:t>$3</a:t>
            </a:r>
            <a:r>
              <a:rPr lang="en-US" sz="3200" dirty="0">
                <a:solidFill>
                  <a:srgbClr val="FF02D2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‘*.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3200" dirty="0">
                <a:solidFill>
                  <a:srgbClr val="FF02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8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commands in files (usually called shell scripts) for re-use.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bash [filename] runs the commands saved in a file.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$1, $2, etc., refer to the first command-line argument, the second command-line argument,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Bonus: </a:t>
            </a:r>
          </a:p>
          <a:p>
            <a:r>
              <a:rPr lang="en-US" sz="3200" dirty="0" err="1">
                <a:solidFill>
                  <a:schemeClr val="bg2"/>
                </a:solidFill>
                <a:effectLst/>
                <a:latin typeface="inherit"/>
              </a:rPr>
              <a:t>chmod</a:t>
            </a:r>
            <a:r>
              <a:rPr lang="en-US" sz="3200" dirty="0">
                <a:solidFill>
                  <a:schemeClr val="bg2"/>
                </a:solidFill>
              </a:rPr>
              <a:t> +x executable</a:t>
            </a:r>
          </a:p>
          <a:p>
            <a:r>
              <a:rPr lang="en-US" sz="3200" dirty="0">
                <a:solidFill>
                  <a:schemeClr val="bg2"/>
                </a:solidFill>
              </a:rPr>
              <a:t>./executable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8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inside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lines have contain 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‘not’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(find)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 not the true Tao, until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"My Thesis" not found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Today it is not working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not”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case insensitive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number lines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–v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invert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–r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recursive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 - help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1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43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search recursively through the whole directory 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–r Yesterday </a:t>
            </a:r>
            <a:r>
              <a:rPr lang="en-US" sz="5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Aunt was asleep and I was trying to be as still as 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dinner, when an Austrian officer stared at us and then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a quiet day spent in teaching, sewing, and writing in my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haiku.txt: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219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19850" y="1455475"/>
            <a:ext cx="12130950" cy="9264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-E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 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option and put the pattern in quotes to prevent the shell from trying to interpret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 pattern anchors the match to the start of the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matches a single character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 matches an actual ‘o’.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(lines that start with any character </a:t>
            </a:r>
          </a:p>
          <a:p>
            <a:r>
              <a:rPr lang="en-US" sz="2400" dirty="0">
                <a:solidFill>
                  <a:schemeClr val="bg2"/>
                </a:solidFill>
              </a:rPr>
              <a:t>followed by "o")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10DEA-5D11-7C4E-A789-559C5996E157}"/>
              </a:ext>
            </a:extLst>
          </p:cNvPr>
          <p:cNvGrpSpPr/>
          <p:nvPr/>
        </p:nvGrpSpPr>
        <p:grpSpPr>
          <a:xfrm>
            <a:off x="7493000" y="6431280"/>
            <a:ext cx="5029200" cy="3352800"/>
            <a:chOff x="6959600" y="3200400"/>
            <a:chExt cx="5791200" cy="4343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ECF9B-D7D6-DE4E-8AFE-674B8115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9600" y="3200400"/>
              <a:ext cx="5791200" cy="434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6C073-0903-5A4A-B96A-343FFFCFC910}"/>
                </a:ext>
              </a:extLst>
            </p:cNvPr>
            <p:cNvSpPr/>
            <p:nvPr/>
          </p:nvSpPr>
          <p:spPr>
            <a:xfrm>
              <a:off x="9093200" y="3208020"/>
              <a:ext cx="3200400" cy="18833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rgbClr val="FFC000"/>
                  </a:solidFill>
                </a:rPr>
                <a:t>^,*,+,?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3D52B-9866-0845-9186-A0DEB4CCDE25}"/>
                </a:ext>
              </a:extLst>
            </p:cNvPr>
            <p:cNvSpPr/>
            <p:nvPr/>
          </p:nvSpPr>
          <p:spPr>
            <a:xfrm>
              <a:off x="8636000" y="6477000"/>
              <a:ext cx="2057400" cy="381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9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for 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Meg Beth Amy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-o,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--only-matching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-w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--word-</a:t>
            </a:r>
            <a:r>
              <a:rPr lang="en-US" sz="2800" b="1" dirty="0" err="1">
                <a:solidFill>
                  <a:schemeClr val="bg1"/>
                </a:solidFill>
              </a:rPr>
              <a:t>regexp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600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32550" y="1828800"/>
            <a:ext cx="1105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D7CDE-F705-194C-9F04-A2A63E691956}"/>
              </a:ext>
            </a:extLst>
          </p:cNvPr>
          <p:cNvGrpSpPr/>
          <p:nvPr/>
        </p:nvGrpSpPr>
        <p:grpSpPr>
          <a:xfrm>
            <a:off x="632550" y="3360360"/>
            <a:ext cx="7162800" cy="5399782"/>
            <a:chOff x="1016000" y="2677418"/>
            <a:chExt cx="7772400" cy="6019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FFFC3-361D-A14C-9A42-74EB0BD99EEE}"/>
                </a:ext>
              </a:extLst>
            </p:cNvPr>
            <p:cNvSpPr/>
            <p:nvPr/>
          </p:nvSpPr>
          <p:spPr>
            <a:xfrm>
              <a:off x="1016000" y="2677418"/>
              <a:ext cx="7772400" cy="600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75680-AD6C-DD4E-82F6-3ECC794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455" y="2819400"/>
              <a:ext cx="7285945" cy="58779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B3C84BF-D924-DC4C-AA4E-8816228BC892}"/>
              </a:ext>
            </a:extLst>
          </p:cNvPr>
          <p:cNvSpPr/>
          <p:nvPr/>
        </p:nvSpPr>
        <p:spPr>
          <a:xfrm>
            <a:off x="8666122" y="3365796"/>
            <a:ext cx="492287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d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–name 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8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6D40A54-DE41-654A-876E-48825778AD49}"/>
              </a:ext>
            </a:extLst>
          </p:cNvPr>
          <p:cNvSpPr txBox="1"/>
          <p:nvPr/>
        </p:nvSpPr>
        <p:spPr>
          <a:xfrm>
            <a:off x="1092200" y="533400"/>
            <a:ext cx="10057130" cy="2232662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lang="en-US" sz="6000" spc="55" dirty="0">
                <a:solidFill>
                  <a:srgbClr val="FFFFFF"/>
                </a:solidFill>
                <a:latin typeface="Arial"/>
                <a:cs typeface="Arial"/>
              </a:rPr>
              <a:t>Why UNIX? 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D89CD69-57EB-5C43-A7A9-F5E6E3410E99}"/>
              </a:ext>
            </a:extLst>
          </p:cNvPr>
          <p:cNvSpPr txBox="1"/>
          <p:nvPr/>
        </p:nvSpPr>
        <p:spPr>
          <a:xfrm>
            <a:off x="1117600" y="2133600"/>
            <a:ext cx="10057130" cy="3915174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Multitasking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Multiuser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Access data stored in another computer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Able to store large data sets </a:t>
            </a:r>
          </a:p>
        </p:txBody>
      </p:sp>
    </p:spTree>
    <p:extLst>
      <p:ext uri="{BB962C8B-B14F-4D97-AF65-F5344CB8AC3E}">
        <p14:creationId xmlns:p14="http://schemas.microsoft.com/office/powerpoint/2010/main" val="124905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find</a:t>
            </a:r>
            <a:r>
              <a:rPr lang="en-US" sz="3200" dirty="0">
                <a:solidFill>
                  <a:schemeClr val="bg1"/>
                </a:solidFill>
              </a:rPr>
              <a:t> finds files with specific properties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grep</a:t>
            </a:r>
            <a:r>
              <a:rPr lang="en-US" sz="3200" dirty="0">
                <a:solidFill>
                  <a:schemeClr val="bg1"/>
                </a:solidFill>
              </a:rPr>
              <a:t> selects lines in files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[command]--help </a:t>
            </a:r>
            <a:r>
              <a:rPr lang="en-US" sz="3200" dirty="0">
                <a:solidFill>
                  <a:schemeClr val="bg1"/>
                </a:solidFill>
              </a:rPr>
              <a:t> display information on how to use these commands or programs.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man [command]</a:t>
            </a:r>
            <a:r>
              <a:rPr lang="en-US" sz="3200" dirty="0">
                <a:solidFill>
                  <a:schemeClr val="bg1"/>
                </a:solidFill>
              </a:rPr>
              <a:t> displays the manual page for a given command.</a:t>
            </a:r>
          </a:p>
        </p:txBody>
      </p:sp>
    </p:spTree>
    <p:extLst>
      <p:ext uri="{BB962C8B-B14F-4D97-AF65-F5344CB8AC3E}">
        <p14:creationId xmlns:p14="http://schemas.microsoft.com/office/powerpoint/2010/main" val="314930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1D62B1C7-6FA2-E844-A68D-9989D704EC34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History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A65F-0AD8-F64A-B5B7-7D8D0EFB6413}"/>
              </a:ext>
            </a:extLst>
          </p:cNvPr>
          <p:cNvSpPr txBox="1"/>
          <p:nvPr/>
        </p:nvSpPr>
        <p:spPr>
          <a:xfrm>
            <a:off x="635000" y="2352169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your work with </a:t>
            </a:r>
            <a:r>
              <a:rPr lang="en-US" sz="3200" dirty="0">
                <a:solidFill>
                  <a:srgbClr val="FFC000"/>
                </a:solidFill>
              </a:rPr>
              <a:t>history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history &gt; </a:t>
            </a:r>
            <a:r>
              <a:rPr lang="en-US" sz="3200" dirty="0" err="1">
                <a:solidFill>
                  <a:schemeClr val="bg1"/>
                </a:solidFill>
              </a:rPr>
              <a:t>history_text_file.txt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Rerun command with </a:t>
            </a:r>
            <a:r>
              <a:rPr lang="en-US" sz="3200" dirty="0">
                <a:solidFill>
                  <a:srgbClr val="FFC000"/>
                </a:solidFill>
              </a:rPr>
              <a:t>! line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C281E-F48E-0F4E-9A02-9F99AB4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1306" r="28320" b="41563"/>
          <a:stretch/>
        </p:blipFill>
        <p:spPr>
          <a:xfrm>
            <a:off x="4978400" y="5043124"/>
            <a:ext cx="7543800" cy="4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1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06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dirty="0" err="1">
                <a:latin typeface="Arial"/>
                <a:cs typeface="Arial"/>
                <a:hlinkClick r:id="rId2"/>
              </a:rPr>
              <a:t>Cheatsheet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34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5232C-E88A-EAC7-8067-6612B4AA26F6}"/>
              </a:ext>
            </a:extLst>
          </p:cNvPr>
          <p:cNvSpPr txBox="1"/>
          <p:nvPr/>
        </p:nvSpPr>
        <p:spPr>
          <a:xfrm>
            <a:off x="5640257" y="3768804"/>
            <a:ext cx="1724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END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097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8955370C-B1C8-3544-851F-1C266F7E61BD}"/>
              </a:ext>
            </a:extLst>
          </p:cNvPr>
          <p:cNvSpPr txBox="1"/>
          <p:nvPr/>
        </p:nvSpPr>
        <p:spPr>
          <a:xfrm>
            <a:off x="4064000" y="4526280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10" dirty="0">
                <a:solidFill>
                  <a:srgbClr val="FDFEFE"/>
                </a:solidFill>
                <a:latin typeface="Trebuchet MS"/>
                <a:cs typeface="Trebuchet MS"/>
              </a:rPr>
              <a:t>Previous years notes</a:t>
            </a:r>
            <a:endParaRPr sz="4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992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907287"/>
            <a:ext cx="10249535" cy="63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7775">
              <a:lnSpc>
                <a:spcPct val="100000"/>
              </a:lnSpc>
              <a:spcBef>
                <a:spcPts val="100"/>
              </a:spcBef>
            </a:pP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Some 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more</a:t>
            </a:r>
            <a:r>
              <a:rPr sz="4900" spc="-7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70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442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30" dirty="0">
                <a:solidFill>
                  <a:srgbClr val="FFFFFF"/>
                </a:solidFill>
                <a:latin typeface="Arial"/>
                <a:cs typeface="Arial"/>
              </a:rPr>
              <a:t>-rf </a:t>
            </a:r>
            <a:r>
              <a:rPr sz="42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00" spc="-85" dirty="0">
                <a:solidFill>
                  <a:srgbClr val="FFFFFF"/>
                </a:solidFill>
                <a:latin typeface="Arial"/>
                <a:cs typeface="Arial"/>
              </a:rPr>
              <a:t>directories</a:t>
            </a:r>
            <a:r>
              <a:rPr sz="4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(careful!)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ts val="5015"/>
              </a:lnSpc>
              <a:spcBef>
                <a:spcPts val="247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320" dirty="0">
                <a:solidFill>
                  <a:srgbClr val="FFFFFF"/>
                </a:solidFill>
                <a:latin typeface="Arial"/>
                <a:cs typeface="Arial"/>
              </a:rPr>
              <a:t>Maybe </a:t>
            </a:r>
            <a:r>
              <a:rPr sz="4200" spc="-31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interactive </a:t>
            </a:r>
            <a:r>
              <a:rPr sz="4200" spc="-3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30" dirty="0">
                <a:solidFill>
                  <a:srgbClr val="FFFFFF"/>
                </a:solidFill>
                <a:latin typeface="Arial"/>
                <a:cs typeface="Arial"/>
              </a:rPr>
              <a:t>-i</a:t>
            </a:r>
            <a:r>
              <a:rPr sz="4200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00">
              <a:latin typeface="Arial"/>
              <a:cs typeface="Arial"/>
            </a:endParaRPr>
          </a:p>
          <a:p>
            <a:pPr marL="584200">
              <a:lnSpc>
                <a:spcPts val="5015"/>
              </a:lnSpc>
            </a:pP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~/.aliases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37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45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240" dirty="0">
                <a:solidFill>
                  <a:srgbClr val="FFFFFF"/>
                </a:solidFill>
                <a:latin typeface="Arial"/>
                <a:cs typeface="Arial"/>
              </a:rPr>
              <a:t>Unpack </a:t>
            </a:r>
            <a:r>
              <a:rPr sz="4200" spc="-190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arXiv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tar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-xvf</a:t>
            </a:r>
            <a:r>
              <a:rPr sz="4200" spc="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&lt;filename&gt;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9" y="2011679"/>
            <a:ext cx="6195059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0325" y="2487169"/>
            <a:ext cx="5030470" cy="46221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3970" indent="123825">
              <a:lnSpc>
                <a:spcPct val="95100"/>
              </a:lnSpc>
              <a:spcBef>
                <a:spcPts val="305"/>
              </a:spcBef>
            </a:pPr>
            <a:r>
              <a:rPr sz="3500" spc="25" dirty="0">
                <a:solidFill>
                  <a:srgbClr val="FDFEFE"/>
                </a:solidFill>
                <a:latin typeface="Trebuchet MS"/>
                <a:cs typeface="Trebuchet MS"/>
              </a:rPr>
              <a:t>When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ssh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the 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vpac/accre </a:t>
            </a:r>
            <a:r>
              <a:rPr sz="3500" spc="-160" dirty="0">
                <a:solidFill>
                  <a:srgbClr val="FDFEFE"/>
                </a:solidFill>
                <a:latin typeface="Trebuchet MS"/>
                <a:cs typeface="Trebuchet MS"/>
              </a:rPr>
              <a:t>network,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go  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35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40" dirty="0">
                <a:solidFill>
                  <a:srgbClr val="FDFEFE"/>
                </a:solidFill>
                <a:latin typeface="Trebuchet MS"/>
                <a:cs typeface="Trebuchet MS"/>
              </a:rPr>
              <a:t>home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0" dirty="0">
                <a:solidFill>
                  <a:srgbClr val="FDFEFE"/>
                </a:solidFill>
                <a:latin typeface="Trebuchet MS"/>
                <a:cs typeface="Trebuchet MS"/>
              </a:rPr>
              <a:t>directory.</a:t>
            </a:r>
            <a:endParaRPr sz="3500">
              <a:latin typeface="Trebuchet MS"/>
              <a:cs typeface="Trebuchet MS"/>
            </a:endParaRPr>
          </a:p>
          <a:p>
            <a:pPr marL="12700" marR="5080" indent="371475">
              <a:lnSpc>
                <a:spcPct val="95300"/>
              </a:lnSpc>
              <a:spcBef>
                <a:spcPts val="5"/>
              </a:spcBef>
            </a:pPr>
            <a:r>
              <a:rPr sz="35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30" dirty="0">
                <a:solidFill>
                  <a:srgbClr val="FDFEFE"/>
                </a:solidFill>
                <a:latin typeface="Trebuchet MS"/>
                <a:cs typeface="Trebuchet MS"/>
              </a:rPr>
              <a:t>directory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220" dirty="0">
                <a:solidFill>
                  <a:srgbClr val="FDFEFE"/>
                </a:solidFill>
                <a:latin typeface="Trebuchet MS"/>
                <a:cs typeface="Trebuchet MS"/>
              </a:rPr>
              <a:t>be  </a:t>
            </a:r>
            <a:r>
              <a:rPr sz="3500" spc="-195" dirty="0">
                <a:solidFill>
                  <a:srgbClr val="FDFEFE"/>
                </a:solidFill>
                <a:latin typeface="Trebuchet MS"/>
                <a:cs typeface="Trebuchet MS"/>
              </a:rPr>
              <a:t>accessed </a:t>
            </a:r>
            <a:r>
              <a:rPr sz="3500" spc="-135" dirty="0">
                <a:solidFill>
                  <a:srgbClr val="FDFEFE"/>
                </a:solidFill>
                <a:latin typeface="Trebuchet MS"/>
                <a:cs typeface="Trebuchet MS"/>
              </a:rPr>
              <a:t>through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any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of  these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network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machines. 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And,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(theoretically)  access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data </a:t>
            </a:r>
            <a:r>
              <a:rPr sz="3500" spc="-6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3500" spc="1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DFEFE"/>
                </a:solidFill>
                <a:latin typeface="Trebuchet MS"/>
                <a:cs typeface="Trebuchet MS"/>
              </a:rPr>
              <a:t>user’s</a:t>
            </a:r>
            <a:endParaRPr sz="3500">
              <a:latin typeface="Trebuchet MS"/>
              <a:cs typeface="Trebuchet MS"/>
            </a:endParaRPr>
          </a:p>
          <a:p>
            <a:pPr marL="1108075">
              <a:lnSpc>
                <a:spcPts val="3985"/>
              </a:lnSpc>
            </a:pP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accounts,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DFEFE"/>
                </a:solidFill>
                <a:latin typeface="Trebuchet MS"/>
                <a:cs typeface="Trebuchet MS"/>
              </a:rPr>
              <a:t>too.</a:t>
            </a:r>
            <a:endParaRPr sz="3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9106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5" dirty="0"/>
              <a:t>s</a:t>
            </a:r>
            <a:r>
              <a:rPr spc="-575" dirty="0"/>
              <a:t>cp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25" y="1602740"/>
            <a:ext cx="7982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5" dirty="0">
                <a:solidFill>
                  <a:srgbClr val="FFA295"/>
                </a:solidFill>
                <a:latin typeface="Arial"/>
                <a:cs typeface="Arial"/>
              </a:rPr>
              <a:t>s</a:t>
            </a:r>
            <a:r>
              <a:rPr sz="7200" spc="-395" dirty="0">
                <a:solidFill>
                  <a:srgbClr val="FFFFFF"/>
                </a:solidFill>
                <a:latin typeface="Arial"/>
                <a:cs typeface="Arial"/>
              </a:rPr>
              <a:t>ecure </a:t>
            </a:r>
            <a:r>
              <a:rPr sz="7200" spc="-335" dirty="0">
                <a:solidFill>
                  <a:srgbClr val="FFA295"/>
                </a:solidFill>
                <a:latin typeface="Arial"/>
                <a:cs typeface="Arial"/>
              </a:rPr>
              <a:t>c</a:t>
            </a:r>
            <a:r>
              <a:rPr sz="7200" spc="-335" dirty="0">
                <a:solidFill>
                  <a:srgbClr val="FFFFFF"/>
                </a:solidFill>
                <a:latin typeface="Arial"/>
                <a:cs typeface="Arial"/>
              </a:rPr>
              <a:t>opy</a:t>
            </a:r>
            <a:r>
              <a:rPr sz="72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20" dirty="0">
                <a:solidFill>
                  <a:srgbClr val="FFA295"/>
                </a:solidFill>
                <a:latin typeface="Arial"/>
                <a:cs typeface="Arial"/>
              </a:rPr>
              <a:t>p</a:t>
            </a:r>
            <a:r>
              <a:rPr sz="7200" spc="-20" dirty="0">
                <a:solidFill>
                  <a:srgbClr val="FFFFFF"/>
                </a:solidFill>
                <a:latin typeface="Arial"/>
                <a:cs typeface="Arial"/>
              </a:rPr>
              <a:t>rotocol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00" y="6726428"/>
            <a:ext cx="1159192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~ </a:t>
            </a:r>
            <a:r>
              <a:rPr sz="3600" spc="-245" dirty="0">
                <a:solidFill>
                  <a:srgbClr val="FFFFFF"/>
                </a:solidFill>
                <a:latin typeface="Arial"/>
                <a:cs typeface="Arial"/>
              </a:rPr>
              <a:t>stands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dir 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(make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you’re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place!) 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wildcard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grab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sz="3600" spc="-23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9415" y="3432047"/>
            <a:ext cx="2240280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4937" y="4201669"/>
            <a:ext cx="1468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800" spc="-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0720" y="3118104"/>
            <a:ext cx="3535679" cy="2557780"/>
            <a:chOff x="5760720" y="3118104"/>
            <a:chExt cx="3535679" cy="2557780"/>
          </a:xfrm>
        </p:grpSpPr>
        <p:sp>
          <p:nvSpPr>
            <p:cNvPr id="10" name="object 10"/>
            <p:cNvSpPr/>
            <p:nvPr/>
          </p:nvSpPr>
          <p:spPr>
            <a:xfrm>
              <a:off x="5760720" y="3118104"/>
              <a:ext cx="1405127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6120" y="3432048"/>
              <a:ext cx="2240279" cy="2243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5453" y="4201669"/>
            <a:ext cx="920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800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9967" y="5224271"/>
            <a:ext cx="1402080" cy="765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66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300476"/>
            <a:ext cx="9371330" cy="45967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Program whose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10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4200" spc="-29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4200" spc="-3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4200">
              <a:latin typeface="Arial"/>
              <a:cs typeface="Arial"/>
            </a:endParaRPr>
          </a:p>
          <a:p>
            <a:pPr marL="12700" marR="906780">
              <a:lnSpc>
                <a:spcPct val="100200"/>
              </a:lnSpc>
              <a:spcBef>
                <a:spcPts val="2355"/>
              </a:spcBef>
            </a:pPr>
            <a:r>
              <a:rPr sz="4400" spc="-250" dirty="0">
                <a:solidFill>
                  <a:srgbClr val="FFFFFF"/>
                </a:solidFill>
                <a:latin typeface="Arial"/>
                <a:cs typeface="Arial"/>
              </a:rPr>
              <a:t>Pros: </a:t>
            </a:r>
            <a:r>
              <a:rPr sz="4400" spc="-275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action-to-keystroke </a:t>
            </a:r>
            <a:r>
              <a:rPr sz="4400" spc="-65" dirty="0">
                <a:solidFill>
                  <a:srgbClr val="FFFFFF"/>
                </a:solidFill>
                <a:latin typeface="Arial"/>
                <a:cs typeface="Arial"/>
              </a:rPr>
              <a:t>ratio,  </a:t>
            </a:r>
            <a:r>
              <a:rPr sz="4400" spc="-210" dirty="0">
                <a:solidFill>
                  <a:srgbClr val="FFFFFF"/>
                </a:solidFill>
                <a:latin typeface="Arial"/>
                <a:cs typeface="Arial"/>
              </a:rPr>
              <a:t>automating </a:t>
            </a:r>
            <a:r>
              <a:rPr sz="4400" spc="-85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4400" spc="-290" dirty="0">
                <a:solidFill>
                  <a:srgbClr val="FFFFFF"/>
                </a:solidFill>
                <a:latin typeface="Arial"/>
                <a:cs typeface="Arial"/>
              </a:rPr>
              <a:t>tasks, </a:t>
            </a:r>
            <a:r>
              <a:rPr sz="4400" spc="-375" dirty="0">
                <a:solidFill>
                  <a:srgbClr val="FFFFFF"/>
                </a:solidFill>
                <a:latin typeface="Arial"/>
                <a:cs typeface="Arial"/>
              </a:rPr>
              <a:t>accessing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15" dirty="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Cons: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Cryptic</a:t>
            </a:r>
            <a:r>
              <a:rPr sz="44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622300"/>
            <a:ext cx="5651500" cy="3050540"/>
            <a:chOff x="-12700" y="622300"/>
            <a:chExt cx="5651500" cy="3050540"/>
          </a:xfrm>
        </p:grpSpPr>
        <p:sp>
          <p:nvSpPr>
            <p:cNvPr id="3" name="object 3"/>
            <p:cNvSpPr/>
            <p:nvPr/>
          </p:nvSpPr>
          <p:spPr>
            <a:xfrm>
              <a:off x="0" y="640080"/>
              <a:ext cx="5638800" cy="3032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50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90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49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49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90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1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1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FF57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700" y="4660900"/>
            <a:ext cx="5646420" cy="3050540"/>
            <a:chOff x="-12700" y="4660900"/>
            <a:chExt cx="564642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4678680"/>
              <a:ext cx="5631180" cy="303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6736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64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50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50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64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2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2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3822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1530096"/>
            <a:ext cx="260985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953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log </a:t>
            </a:r>
            <a:r>
              <a:rPr sz="2900" spc="-120" dirty="0">
                <a:latin typeface="Trebuchet MS"/>
                <a:cs typeface="Trebuchet MS"/>
              </a:rPr>
              <a:t>into  </a:t>
            </a:r>
            <a:r>
              <a:rPr sz="2900" spc="-130" dirty="0">
                <a:latin typeface="Trebuchet MS"/>
                <a:cs typeface="Trebuchet MS"/>
              </a:rPr>
              <a:t>another</a:t>
            </a:r>
            <a:r>
              <a:rPr sz="2900" spc="-140" dirty="0">
                <a:latin typeface="Trebuchet MS"/>
                <a:cs typeface="Trebuchet MS"/>
              </a:rPr>
              <a:t> </a:t>
            </a:r>
            <a:r>
              <a:rPr sz="2900" spc="-215" dirty="0">
                <a:latin typeface="Trebuchet MS"/>
                <a:cs typeface="Trebuchet MS"/>
              </a:rPr>
              <a:t>machine: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7325" y="3377185"/>
            <a:ext cx="85134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00"/>
              </a:spcBef>
            </a:pP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ssh </a:t>
            </a:r>
            <a:r>
              <a:rPr sz="3500" spc="114" dirty="0">
                <a:solidFill>
                  <a:srgbClr val="FDFEFE"/>
                </a:solidFill>
                <a:latin typeface="Trebuchet MS"/>
                <a:cs typeface="Trebuchet MS"/>
              </a:rPr>
              <a:t>-YC </a:t>
            </a:r>
            <a:r>
              <a:rPr sz="3500" spc="-125" dirty="0">
                <a:solidFill>
                  <a:srgbClr val="FDFEFE"/>
                </a:solidFill>
                <a:latin typeface="Trebuchet MS"/>
                <a:cs typeface="Trebuchet MS"/>
              </a:rPr>
              <a:t>username@computer’s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whole</a:t>
            </a:r>
            <a:r>
              <a:rPr sz="3500" spc="-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50" dirty="0">
                <a:solidFill>
                  <a:srgbClr val="FDFEFE"/>
                </a:solidFill>
                <a:latin typeface="Trebuchet MS"/>
                <a:cs typeface="Trebuchet MS"/>
              </a:rPr>
              <a:t>address</a:t>
            </a:r>
            <a:endParaRPr sz="3500" dirty="0">
              <a:latin typeface="Trebuchet MS"/>
              <a:cs typeface="Trebuchet MS"/>
            </a:endParaRPr>
          </a:p>
          <a:p>
            <a:pPr marL="841375">
              <a:lnSpc>
                <a:spcPts val="3090"/>
              </a:lnSpc>
            </a:pP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example: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ssh </a:t>
            </a:r>
            <a:r>
              <a:rPr sz="2700" spc="85" dirty="0">
                <a:solidFill>
                  <a:srgbClr val="FDF84F"/>
                </a:solidFill>
                <a:latin typeface="Trebuchet MS"/>
                <a:cs typeface="Trebuchet MS"/>
              </a:rPr>
              <a:t>-YC</a:t>
            </a:r>
            <a:r>
              <a:rPr sz="2700" spc="105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DF84F"/>
                </a:solidFill>
                <a:latin typeface="Trebuchet MS"/>
                <a:cs typeface="Trebuchet MS"/>
                <a:hlinkClick r:id="rId4"/>
              </a:rPr>
              <a:t>holleyjk@vpac03.phy.vanderbilt.edu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200" y="5721097"/>
            <a:ext cx="286258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50" dirty="0">
                <a:latin typeface="Trebuchet MS"/>
                <a:cs typeface="Trebuchet MS"/>
              </a:rPr>
              <a:t>transfer </a:t>
            </a:r>
            <a:r>
              <a:rPr sz="2900" spc="-229" dirty="0">
                <a:latin typeface="Trebuchet MS"/>
                <a:cs typeface="Trebuchet MS"/>
              </a:rPr>
              <a:t>data  </a:t>
            </a:r>
            <a:r>
              <a:rPr sz="2900" spc="-165" dirty="0">
                <a:latin typeface="Trebuchet MS"/>
                <a:cs typeface="Trebuchet MS"/>
              </a:rPr>
              <a:t>between</a:t>
            </a:r>
            <a:r>
              <a:rPr sz="2900" spc="-145" dirty="0">
                <a:latin typeface="Trebuchet MS"/>
                <a:cs typeface="Trebuchet MS"/>
              </a:rPr>
              <a:t> </a:t>
            </a:r>
            <a:r>
              <a:rPr sz="2900" spc="-200" dirty="0">
                <a:latin typeface="Trebuchet MS"/>
                <a:cs typeface="Trebuchet MS"/>
              </a:rPr>
              <a:t>machines: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6625" y="5510785"/>
            <a:ext cx="6490335" cy="1574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11175" marR="479425" indent="-374650">
              <a:lnSpc>
                <a:spcPts val="3979"/>
              </a:lnSpc>
              <a:spcBef>
                <a:spcPts val="415"/>
              </a:spcBef>
            </a:pPr>
            <a:r>
              <a:rPr sz="3500" spc="-155" dirty="0">
                <a:solidFill>
                  <a:srgbClr val="FDFEFE"/>
                </a:solidFill>
                <a:latin typeface="Trebuchet MS"/>
                <a:cs typeface="Trebuchet MS"/>
              </a:rPr>
              <a:t>scp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-pr </a:t>
            </a:r>
            <a:r>
              <a:rPr sz="3500" spc="-195" dirty="0">
                <a:solidFill>
                  <a:srgbClr val="A1E7FD"/>
                </a:solidFill>
                <a:latin typeface="Trebuchet MS"/>
                <a:cs typeface="Trebuchet MS"/>
              </a:rPr>
              <a:t>complete </a:t>
            </a:r>
            <a:r>
              <a:rPr sz="3500" spc="-240" dirty="0">
                <a:solidFill>
                  <a:srgbClr val="A1E7FD"/>
                </a:solidFill>
                <a:latin typeface="Trebuchet MS"/>
                <a:cs typeface="Trebuchet MS"/>
              </a:rPr>
              <a:t>path </a:t>
            </a:r>
            <a:r>
              <a:rPr sz="3500" spc="-190" dirty="0">
                <a:solidFill>
                  <a:srgbClr val="A1E7FD"/>
                </a:solidFill>
                <a:latin typeface="Trebuchet MS"/>
                <a:cs typeface="Trebuchet MS"/>
              </a:rPr>
              <a:t>of </a:t>
            </a:r>
            <a:r>
              <a:rPr sz="3500" spc="-290" dirty="0">
                <a:solidFill>
                  <a:srgbClr val="A1E7FD"/>
                </a:solidFill>
                <a:latin typeface="Trebuchet MS"/>
                <a:cs typeface="Trebuchet MS"/>
              </a:rPr>
              <a:t>file </a:t>
            </a:r>
            <a:r>
              <a:rPr sz="3500" spc="-105" dirty="0">
                <a:solidFill>
                  <a:srgbClr val="A1E7FD"/>
                </a:solidFill>
                <a:latin typeface="Trebuchet MS"/>
                <a:cs typeface="Trebuchet MS"/>
              </a:rPr>
              <a:t>you  </a:t>
            </a:r>
            <a:r>
              <a:rPr sz="3500" spc="-210" dirty="0">
                <a:solidFill>
                  <a:srgbClr val="A1E7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A1E7FD"/>
                </a:solidFill>
                <a:latin typeface="Trebuchet MS"/>
                <a:cs typeface="Trebuchet MS"/>
              </a:rPr>
              <a:t>to </a:t>
            </a:r>
            <a:r>
              <a:rPr sz="3500" spc="-145" dirty="0">
                <a:solidFill>
                  <a:srgbClr val="A1E7FD"/>
                </a:solidFill>
                <a:latin typeface="Trebuchet MS"/>
                <a:cs typeface="Trebuchet MS"/>
              </a:rPr>
              <a:t>move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complete</a:t>
            </a:r>
            <a:r>
              <a:rPr sz="3500" spc="75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BEA2FD"/>
                </a:solidFill>
                <a:latin typeface="Trebuchet MS"/>
                <a:cs typeface="Trebuchet MS"/>
              </a:rPr>
              <a:t>path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3915"/>
              </a:lnSpc>
            </a:pPr>
            <a:r>
              <a:rPr sz="3500" spc="-175" dirty="0">
                <a:solidFill>
                  <a:srgbClr val="BEA2FD"/>
                </a:solidFill>
                <a:latin typeface="Trebuchet MS"/>
                <a:cs typeface="Trebuchet MS"/>
              </a:rPr>
              <a:t>describing </a:t>
            </a:r>
            <a:r>
              <a:rPr sz="3500" spc="-140" dirty="0">
                <a:solidFill>
                  <a:srgbClr val="BEA2FD"/>
                </a:solidFill>
                <a:latin typeface="Trebuchet MS"/>
                <a:cs typeface="Trebuchet MS"/>
              </a:rPr>
              <a:t>where </a:t>
            </a:r>
            <a:r>
              <a:rPr sz="3500" spc="-105" dirty="0">
                <a:solidFill>
                  <a:srgbClr val="BEA2FD"/>
                </a:solidFill>
                <a:latin typeface="Trebuchet MS"/>
                <a:cs typeface="Trebuchet MS"/>
              </a:rPr>
              <a:t>you </a:t>
            </a:r>
            <a:r>
              <a:rPr sz="3500" spc="-210" dirty="0">
                <a:solidFill>
                  <a:srgbClr val="BEA2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BEA2FD"/>
                </a:solidFill>
                <a:latin typeface="Trebuchet MS"/>
                <a:cs typeface="Trebuchet MS"/>
              </a:rPr>
              <a:t>to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put</a:t>
            </a:r>
            <a:r>
              <a:rPr sz="3500" spc="130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BEA2FD"/>
                </a:solidFill>
                <a:latin typeface="Trebuchet MS"/>
                <a:cs typeface="Trebuchet MS"/>
              </a:rPr>
              <a:t>it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1896" y="7645400"/>
            <a:ext cx="11047095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20"/>
              </a:lnSpc>
              <a:spcBef>
                <a:spcPts val="100"/>
              </a:spcBef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1: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</a:t>
            </a:r>
            <a:r>
              <a:rPr sz="2700" spc="-180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u="sng" spc="-185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holleyjk@vpac03.phy.vanderbilt.edu</a:t>
            </a:r>
            <a:r>
              <a:rPr sz="2700" spc="-185" dirty="0">
                <a:solidFill>
                  <a:srgbClr val="FDF84F"/>
                </a:solidFill>
                <a:latin typeface="Trebuchet MS"/>
                <a:cs typeface="Trebuchet MS"/>
              </a:rPr>
              <a:t>:/home/holleyjk/superfile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2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/Users/kelly/Desktop/superfile.moo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0">
              <a:latin typeface="Trebuchet MS"/>
              <a:cs typeface="Trebuchet MS"/>
            </a:endParaRPr>
          </a:p>
          <a:p>
            <a:pPr marL="12700" marR="3223895">
              <a:lnSpc>
                <a:spcPts val="300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2: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 </a:t>
            </a: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/Users/kelly/awesomefile  </a:t>
            </a:r>
            <a:r>
              <a:rPr sz="2700" u="sng" spc="-190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holleyjk@vmplogin.accre.vanderbilt.edu</a:t>
            </a:r>
            <a:r>
              <a:rPr sz="2700" spc="-190" dirty="0">
                <a:solidFill>
                  <a:srgbClr val="FDF84F"/>
                </a:solidFill>
                <a:latin typeface="Trebuchet MS"/>
                <a:cs typeface="Trebuchet MS"/>
              </a:rPr>
              <a:t>:/home/holleyjk/.</a:t>
            </a:r>
            <a:endParaRPr sz="2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59940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2926081"/>
            <a:ext cx="9552940" cy="6484620"/>
            <a:chOff x="2882900" y="2926081"/>
            <a:chExt cx="9552940" cy="6484620"/>
          </a:xfrm>
        </p:grpSpPr>
        <p:sp>
          <p:nvSpPr>
            <p:cNvPr id="3" name="object 3"/>
            <p:cNvSpPr/>
            <p:nvPr/>
          </p:nvSpPr>
          <p:spPr>
            <a:xfrm>
              <a:off x="2901950" y="5708650"/>
              <a:ext cx="807085" cy="935355"/>
            </a:xfrm>
            <a:custGeom>
              <a:avLst/>
              <a:gdLst/>
              <a:ahLst/>
              <a:cxnLst/>
              <a:rect l="l" t="t" r="r" b="b"/>
              <a:pathLst>
                <a:path w="807085" h="935354">
                  <a:moveTo>
                    <a:pt x="806624" y="0"/>
                  </a:moveTo>
                  <a:lnTo>
                    <a:pt x="794189" y="14417"/>
                  </a:lnTo>
                  <a:lnTo>
                    <a:pt x="0" y="935217"/>
                  </a:lnTo>
                  <a:lnTo>
                    <a:pt x="806624" y="0"/>
                  </a:lnTo>
                  <a:close/>
                </a:path>
              </a:pathLst>
            </a:custGeom>
            <a:ln w="38100">
              <a:solidFill>
                <a:srgbClr val="FF64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200404"/>
            <a:ext cx="90525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  <a:p>
            <a:pPr marL="340995" algn="ctr">
              <a:lnSpc>
                <a:spcPct val="100000"/>
              </a:lnSpc>
              <a:spcBef>
                <a:spcPts val="2355"/>
              </a:spcBef>
            </a:pPr>
            <a:r>
              <a:rPr sz="2900" spc="-135" dirty="0">
                <a:solidFill>
                  <a:srgbClr val="FDFEFE"/>
                </a:solidFill>
                <a:latin typeface="Trebuchet MS"/>
                <a:cs typeface="Trebuchet MS"/>
              </a:rPr>
              <a:t>Aside: 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How </a:t>
            </a:r>
            <a:r>
              <a:rPr sz="2900" spc="-160" dirty="0">
                <a:solidFill>
                  <a:srgbClr val="FDFEFE"/>
                </a:solidFill>
                <a:latin typeface="Trebuchet MS"/>
                <a:cs typeface="Trebuchet MS"/>
              </a:rPr>
              <a:t>did </a:t>
            </a:r>
            <a:r>
              <a:rPr sz="2900" spc="-85" dirty="0">
                <a:solidFill>
                  <a:srgbClr val="FDFEFE"/>
                </a:solidFill>
                <a:latin typeface="Trebuchet MS"/>
                <a:cs typeface="Trebuchet MS"/>
              </a:rPr>
              <a:t>I </a:t>
            </a:r>
            <a:r>
              <a:rPr sz="2900" spc="-204" dirty="0">
                <a:solidFill>
                  <a:srgbClr val="FDFEFE"/>
                </a:solidFill>
                <a:latin typeface="Trebuchet MS"/>
                <a:cs typeface="Trebuchet MS"/>
              </a:rPr>
              <a:t>get </a:t>
            </a:r>
            <a:r>
              <a:rPr sz="2900" spc="-145" dirty="0">
                <a:solidFill>
                  <a:srgbClr val="FDFEFE"/>
                </a:solidFill>
                <a:latin typeface="Trebuchet MS"/>
                <a:cs typeface="Trebuchet MS"/>
              </a:rPr>
              <a:t>this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900" spc="-155" dirty="0">
                <a:solidFill>
                  <a:srgbClr val="FDFEFE"/>
                </a:solidFill>
                <a:latin typeface="Trebuchet MS"/>
                <a:cs typeface="Trebuchet MS"/>
              </a:rPr>
              <a:t>list?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67272"/>
            <a:ext cx="1790064" cy="21717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" algn="ctr">
              <a:lnSpc>
                <a:spcPct val="96400"/>
              </a:lnSpc>
              <a:spcBef>
                <a:spcPts val="225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user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0" y="2926081"/>
            <a:ext cx="9489440" cy="6484620"/>
            <a:chOff x="2946400" y="2926081"/>
            <a:chExt cx="9489440" cy="6484620"/>
          </a:xfrm>
        </p:grpSpPr>
        <p:sp>
          <p:nvSpPr>
            <p:cNvPr id="3" name="object 3"/>
            <p:cNvSpPr/>
            <p:nvPr/>
          </p:nvSpPr>
          <p:spPr>
            <a:xfrm>
              <a:off x="2965450" y="5784850"/>
              <a:ext cx="1045844" cy="798830"/>
            </a:xfrm>
            <a:custGeom>
              <a:avLst/>
              <a:gdLst/>
              <a:ahLst/>
              <a:cxnLst/>
              <a:rect l="l" t="t" r="r" b="b"/>
              <a:pathLst>
                <a:path w="1045845" h="798829">
                  <a:moveTo>
                    <a:pt x="1045530" y="0"/>
                  </a:moveTo>
                  <a:lnTo>
                    <a:pt x="1030380" y="11575"/>
                  </a:lnTo>
                  <a:lnTo>
                    <a:pt x="0" y="798833"/>
                  </a:lnTo>
                  <a:lnTo>
                    <a:pt x="1045530" y="0"/>
                  </a:lnTo>
                  <a:close/>
                </a:path>
              </a:pathLst>
            </a:custGeom>
            <a:ln w="38100">
              <a:solidFill>
                <a:srgbClr val="00F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476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group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2926081"/>
            <a:ext cx="9857740" cy="6484620"/>
            <a:chOff x="2578100" y="2926081"/>
            <a:chExt cx="9857740" cy="6484620"/>
          </a:xfrm>
        </p:grpSpPr>
        <p:sp>
          <p:nvSpPr>
            <p:cNvPr id="3" name="object 3"/>
            <p:cNvSpPr/>
            <p:nvPr/>
          </p:nvSpPr>
          <p:spPr>
            <a:xfrm>
              <a:off x="2597150" y="5784850"/>
              <a:ext cx="1731645" cy="757555"/>
            </a:xfrm>
            <a:custGeom>
              <a:avLst/>
              <a:gdLst/>
              <a:ahLst/>
              <a:cxnLst/>
              <a:rect l="l" t="t" r="r" b="b"/>
              <a:pathLst>
                <a:path w="1731645" h="757554">
                  <a:moveTo>
                    <a:pt x="1731060" y="0"/>
                  </a:moveTo>
                  <a:lnTo>
                    <a:pt x="1713590" y="7643"/>
                  </a:lnTo>
                  <a:lnTo>
                    <a:pt x="0" y="757340"/>
                  </a:lnTo>
                  <a:lnTo>
                    <a:pt x="173106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698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other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100" y="1269999"/>
            <a:ext cx="6703695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4900" spc="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change</a:t>
            </a:r>
            <a:r>
              <a:rPr sz="4900" spc="-3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permissions:</a:t>
            </a:r>
            <a:endParaRPr sz="4900">
              <a:latin typeface="Trebuchet MS"/>
              <a:cs typeface="Trebuchet MS"/>
            </a:endParaRPr>
          </a:p>
          <a:p>
            <a:pPr marL="12700" marR="5080" indent="177800">
              <a:lnSpc>
                <a:spcPct val="172900"/>
              </a:lnSpc>
              <a:spcBef>
                <a:spcPts val="2135"/>
              </a:spcBef>
            </a:pP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ugo+/-rwx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filename 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Example: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go+r</a:t>
            </a:r>
            <a:r>
              <a:rPr sz="4200" spc="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pro*.dat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12" y="6045709"/>
            <a:ext cx="996632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FDF700"/>
                </a:solidFill>
                <a:latin typeface="Trebuchet MS"/>
                <a:cs typeface="Trebuchet MS"/>
              </a:rPr>
              <a:t>Advanced: </a:t>
            </a: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chgrp </a:t>
            </a:r>
            <a:r>
              <a:rPr sz="3200" spc="-40" dirty="0">
                <a:solidFill>
                  <a:srgbClr val="FDF700"/>
                </a:solidFill>
                <a:latin typeface="Trebuchet MS"/>
                <a:cs typeface="Trebuchet MS"/>
              </a:rPr>
              <a:t>-R </a:t>
            </a:r>
            <a:r>
              <a:rPr sz="3200" spc="-20" dirty="0">
                <a:solidFill>
                  <a:srgbClr val="FDF700"/>
                </a:solidFill>
                <a:latin typeface="Trebuchet MS"/>
                <a:cs typeface="Trebuchet MS"/>
              </a:rPr>
              <a:t>&lt;group&gt;</a:t>
            </a:r>
            <a:r>
              <a:rPr sz="3200" spc="4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DF700"/>
                </a:solidFill>
                <a:latin typeface="Trebuchet MS"/>
                <a:cs typeface="Trebuchet MS"/>
              </a:rPr>
              <a:t>&lt;directory&gt;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20"/>
              </a:lnSpc>
              <a:spcBef>
                <a:spcPts val="3260"/>
              </a:spcBef>
            </a:pPr>
            <a:r>
              <a:rPr sz="3200" spc="-190" dirty="0">
                <a:solidFill>
                  <a:srgbClr val="FDF700"/>
                </a:solidFill>
                <a:latin typeface="Trebuchet MS"/>
                <a:cs typeface="Trebuchet MS"/>
              </a:rPr>
              <a:t>changes the </a:t>
            </a:r>
            <a:r>
              <a:rPr sz="3200" spc="-105" dirty="0">
                <a:solidFill>
                  <a:srgbClr val="FDF700"/>
                </a:solidFill>
                <a:latin typeface="Trebuchet MS"/>
                <a:cs typeface="Trebuchet MS"/>
              </a:rPr>
              <a:t>group 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ownership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320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FDF700"/>
                </a:solidFill>
                <a:latin typeface="Trebuchet MS"/>
                <a:cs typeface="Trebuchet MS"/>
              </a:rPr>
              <a:t>(R=recursively).</a:t>
            </a:r>
            <a:endParaRPr sz="3200">
              <a:latin typeface="Trebuchet MS"/>
              <a:cs typeface="Trebuchet MS"/>
            </a:endParaRPr>
          </a:p>
          <a:p>
            <a:pPr marL="864869">
              <a:lnSpc>
                <a:spcPts val="3720"/>
              </a:lnSpc>
            </a:pP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Have 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210" dirty="0">
                <a:solidFill>
                  <a:srgbClr val="FDF700"/>
                </a:solidFill>
                <a:latin typeface="Trebuchet MS"/>
                <a:cs typeface="Trebuchet MS"/>
              </a:rPr>
              <a:t>admin </a:t>
            </a:r>
            <a:r>
              <a:rPr sz="3200" spc="3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165" dirty="0">
                <a:solidFill>
                  <a:srgbClr val="FDF700"/>
                </a:solidFill>
                <a:latin typeface="Trebuchet MS"/>
                <a:cs typeface="Trebuchet MS"/>
              </a:rPr>
              <a:t>member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125" dirty="0">
                <a:solidFill>
                  <a:srgbClr val="FDF700"/>
                </a:solidFill>
                <a:latin typeface="Trebuchet MS"/>
                <a:cs typeface="Trebuchet MS"/>
              </a:rPr>
              <a:t>both</a:t>
            </a:r>
            <a:r>
              <a:rPr sz="3200" spc="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DF700"/>
                </a:solidFill>
                <a:latin typeface="Trebuchet MS"/>
                <a:cs typeface="Trebuchet MS"/>
              </a:rPr>
              <a:t>groups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537" y="1269999"/>
            <a:ext cx="10527030" cy="792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075" algn="ctr">
              <a:lnSpc>
                <a:spcPct val="100000"/>
              </a:lnSpc>
              <a:spcBef>
                <a:spcPts val="10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Taking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peek </a:t>
            </a:r>
            <a:r>
              <a:rPr sz="4900" spc="-400" dirty="0">
                <a:solidFill>
                  <a:srgbClr val="FDFEFE"/>
                </a:solidFill>
                <a:latin typeface="Trebuchet MS"/>
                <a:cs typeface="Trebuchet MS"/>
              </a:rPr>
              <a:t>at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file: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spcBef>
                <a:spcPts val="5"/>
              </a:spcBef>
              <a:buChar char="·"/>
              <a:tabLst>
                <a:tab pos="338455" algn="l"/>
              </a:tabLst>
            </a:pP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head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-n50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first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50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4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850"/>
              </a:lnSpc>
              <a:buChar char="·"/>
              <a:tabLst>
                <a:tab pos="338455" algn="l"/>
              </a:tabLst>
            </a:pP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tail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-n12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last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12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53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8455" marR="5080" indent="-338455">
              <a:lnSpc>
                <a:spcPts val="4800"/>
              </a:lnSpc>
              <a:spcBef>
                <a:spcPts val="240"/>
              </a:spcBef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scrolls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through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Enter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Spacebar 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”page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35" dirty="0">
                <a:solidFill>
                  <a:srgbClr val="FDF700"/>
                </a:solidFill>
                <a:latin typeface="Trebuchet MS"/>
                <a:cs typeface="Trebuchet MS"/>
              </a:rPr>
              <a:t>page”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680"/>
              </a:lnSpc>
              <a:buChar char="·"/>
              <a:tabLst>
                <a:tab pos="338455" algn="l"/>
              </a:tabLst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better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version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48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150">
              <a:latin typeface="Trebuchet MS"/>
              <a:cs typeface="Trebuchet MS"/>
            </a:endParaRPr>
          </a:p>
          <a:p>
            <a:pPr marR="561975" algn="ctr">
              <a:lnSpc>
                <a:spcPts val="4870"/>
              </a:lnSpc>
              <a:spcBef>
                <a:spcPts val="5"/>
              </a:spcBef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figure </a:t>
            </a:r>
            <a:r>
              <a:rPr sz="4200" i="1" spc="-445" dirty="0">
                <a:solidFill>
                  <a:srgbClr val="FDFEFE"/>
                </a:solidFill>
                <a:latin typeface="Trebuchet MS"/>
                <a:cs typeface="Trebuchet MS"/>
              </a:rPr>
              <a:t>out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what </a:t>
            </a:r>
            <a:r>
              <a:rPr sz="4200" i="1" spc="-36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200" i="1" spc="-459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200" i="1" spc="-400" dirty="0">
                <a:solidFill>
                  <a:srgbClr val="FDFEFE"/>
                </a:solidFill>
                <a:latin typeface="Trebuchet MS"/>
                <a:cs typeface="Trebuchet MS"/>
              </a:rPr>
              <a:t>last</a:t>
            </a:r>
            <a:r>
              <a:rPr sz="4200" i="1" spc="-3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i="1" spc="-455" dirty="0">
                <a:solidFill>
                  <a:srgbClr val="FDFEFE"/>
                </a:solidFill>
                <a:latin typeface="Trebuchet MS"/>
                <a:cs typeface="Trebuchet MS"/>
              </a:rPr>
              <a:t>line </a:t>
            </a:r>
            <a:r>
              <a:rPr sz="4200" i="1" spc="-415" dirty="0">
                <a:solidFill>
                  <a:srgbClr val="FDFEFE"/>
                </a:solidFill>
                <a:latin typeface="Trebuchet MS"/>
                <a:cs typeface="Trebuchet MS"/>
              </a:rPr>
              <a:t>in</a:t>
            </a:r>
            <a:endParaRPr sz="4200">
              <a:latin typeface="Trebuchet MS"/>
              <a:cs typeface="Trebuchet MS"/>
            </a:endParaRPr>
          </a:p>
          <a:p>
            <a:pPr marR="522605" algn="ctr">
              <a:lnSpc>
                <a:spcPts val="4870"/>
              </a:lnSpc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~/alias.holleyjk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837" y="712215"/>
            <a:ext cx="5738495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39200"/>
              </a:lnSpc>
              <a:spcBef>
                <a:spcPts val="100"/>
              </a:spcBef>
            </a:pP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405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900" spc="-185" dirty="0">
                <a:solidFill>
                  <a:srgbClr val="FDFEFE"/>
                </a:solidFill>
                <a:latin typeface="Trebuchet MS"/>
                <a:cs typeface="Trebuchet MS"/>
              </a:rPr>
              <a:t>compressed?  </a:t>
            </a:r>
            <a:r>
              <a:rPr sz="4900" spc="-145" dirty="0">
                <a:solidFill>
                  <a:srgbClr val="FDFEFE"/>
                </a:solidFill>
                <a:latin typeface="Trebuchet MS"/>
                <a:cs typeface="Trebuchet MS"/>
              </a:rPr>
              <a:t>Looking </a:t>
            </a: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for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r>
              <a:rPr sz="4900" spc="-70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" dirty="0">
                <a:solidFill>
                  <a:srgbClr val="FDFEFE"/>
                </a:solidFill>
                <a:latin typeface="Trebuchet MS"/>
                <a:cs typeface="Trebuchet MS"/>
              </a:rPr>
              <a:t>Try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0" y="1093723"/>
            <a:ext cx="3449954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gunzip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find 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-iname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537" y="3187190"/>
            <a:ext cx="1057465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89515" algn="l"/>
              </a:tabLst>
            </a:pPr>
            <a:r>
              <a:rPr sz="4900" spc="919" dirty="0">
                <a:solidFill>
                  <a:srgbClr val="FDFEFE"/>
                </a:solidFill>
                <a:latin typeface="Trebuchet MS"/>
                <a:cs typeface="Trebuchet MS"/>
              </a:rPr>
              <a:t>W</a:t>
            </a:r>
            <a:r>
              <a:rPr sz="4900" spc="-365" dirty="0">
                <a:solidFill>
                  <a:srgbClr val="FDFEFE"/>
                </a:solidFill>
                <a:latin typeface="Trebuchet MS"/>
                <a:cs typeface="Trebuchet MS"/>
              </a:rPr>
              <a:t>h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t</a:t>
            </a:r>
            <a:r>
              <a:rPr sz="49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j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bs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90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330" dirty="0">
                <a:solidFill>
                  <a:srgbClr val="FDFEFE"/>
                </a:solidFill>
                <a:latin typeface="Trebuchet MS"/>
                <a:cs typeface="Trebuchet MS"/>
              </a:rPr>
              <a:t>e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254" dirty="0">
                <a:solidFill>
                  <a:srgbClr val="FDFEFE"/>
                </a:solidFill>
                <a:latin typeface="Trebuchet MS"/>
                <a:cs typeface="Trebuchet MS"/>
              </a:rPr>
              <a:t>unni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ng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y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ur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he</a:t>
            </a:r>
            <a:r>
              <a:rPr sz="4900" spc="-375" dirty="0">
                <a:solidFill>
                  <a:srgbClr val="FDFEFE"/>
                </a:solidFill>
                <a:latin typeface="Trebuchet MS"/>
                <a:cs typeface="Trebuchet MS"/>
              </a:rPr>
              <a:t>ll</a:t>
            </a:r>
            <a:r>
              <a:rPr sz="4900" spc="-170" dirty="0">
                <a:solidFill>
                  <a:srgbClr val="FDFEFE"/>
                </a:solidFill>
                <a:latin typeface="Trebuchet MS"/>
                <a:cs typeface="Trebuchet MS"/>
              </a:rPr>
              <a:t>?</a:t>
            </a: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	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0500" y="4089908"/>
            <a:ext cx="1030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ht</a:t>
            </a:r>
            <a:r>
              <a:rPr sz="4200" spc="5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337" y="3604768"/>
            <a:ext cx="490347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53100"/>
              </a:lnSpc>
              <a:spcBef>
                <a:spcPts val="95"/>
              </a:spcBef>
            </a:pP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...on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900" spc="-295" dirty="0">
                <a:solidFill>
                  <a:srgbClr val="FDFEFE"/>
                </a:solidFill>
                <a:latin typeface="Trebuchet MS"/>
                <a:cs typeface="Trebuchet MS"/>
              </a:rPr>
              <a:t>machine?  </a:t>
            </a: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kill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4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job?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900" y="5232908"/>
            <a:ext cx="2173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kill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-9</a:t>
            </a: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80" dirty="0">
                <a:solidFill>
                  <a:srgbClr val="FDF700"/>
                </a:solidFill>
                <a:latin typeface="Trebuchet MS"/>
                <a:cs typeface="Trebuchet MS"/>
              </a:rPr>
              <a:t>PID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337" y="6235191"/>
            <a:ext cx="723074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count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lines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in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1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0" y="6324092"/>
            <a:ext cx="18529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wc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737" y="7341614"/>
            <a:ext cx="48234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Smoosh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into</a:t>
            </a:r>
            <a:r>
              <a:rPr sz="4900" spc="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400" y="7430516"/>
            <a:ext cx="564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5" dirty="0">
                <a:solidFill>
                  <a:srgbClr val="FDF700"/>
                </a:solidFill>
                <a:latin typeface="Trebuchet MS"/>
                <a:cs typeface="Trebuchet MS"/>
              </a:rPr>
              <a:t>cat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 file2 </a:t>
            </a:r>
            <a:r>
              <a:rPr sz="4200" spc="250" dirty="0">
                <a:solidFill>
                  <a:srgbClr val="FDF700"/>
                </a:solidFill>
                <a:latin typeface="Trebuchet MS"/>
                <a:cs typeface="Trebuchet MS"/>
              </a:rPr>
              <a:t>&gt;</a:t>
            </a:r>
            <a:r>
              <a:rPr sz="4200" spc="4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smooshfile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506969"/>
            <a:ext cx="7191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75" dirty="0">
                <a:solidFill>
                  <a:srgbClr val="FDFEFE"/>
                </a:solidFill>
                <a:latin typeface="Trebuchet MS"/>
                <a:cs typeface="Trebuchet MS"/>
              </a:rPr>
              <a:t>Split </a:t>
            </a:r>
            <a:r>
              <a:rPr sz="4700" spc="-39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700" spc="-19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4700" spc="-310" dirty="0">
                <a:solidFill>
                  <a:srgbClr val="FDFEFE"/>
                </a:solidFill>
                <a:latin typeface="Trebuchet MS"/>
                <a:cs typeface="Trebuchet MS"/>
              </a:rPr>
              <a:t>many </a:t>
            </a:r>
            <a:r>
              <a:rPr sz="4700" spc="-254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4700" spc="670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700" spc="6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700" spc="-250" dirty="0">
                <a:solidFill>
                  <a:srgbClr val="FDFEFE"/>
                </a:solidFill>
                <a:latin typeface="Trebuchet MS"/>
                <a:cs typeface="Trebuchet MS"/>
              </a:rPr>
              <a:t>bytes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0" y="8570468"/>
            <a:ext cx="283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split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-b </a:t>
            </a:r>
            <a:r>
              <a:rPr sz="4200" spc="595" dirty="0">
                <a:solidFill>
                  <a:srgbClr val="FDF700"/>
                </a:solidFill>
                <a:latin typeface="Trebuchet MS"/>
                <a:cs typeface="Trebuchet MS"/>
              </a:rPr>
              <a:t>N</a:t>
            </a: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137" y="1422399"/>
            <a:ext cx="97663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String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 </a:t>
            </a: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together </a:t>
            </a:r>
            <a:r>
              <a:rPr sz="4900" spc="-24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pipes</a:t>
            </a:r>
            <a:r>
              <a:rPr sz="4900" spc="3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: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737" y="3035300"/>
            <a:ext cx="11039475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60" dirty="0">
                <a:solidFill>
                  <a:srgbClr val="00F400"/>
                </a:solidFill>
                <a:latin typeface="Trebuchet MS"/>
                <a:cs typeface="Trebuchet MS"/>
              </a:rPr>
              <a:t>try</a:t>
            </a:r>
            <a:r>
              <a:rPr sz="4200" spc="-1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90" dirty="0">
                <a:solidFill>
                  <a:srgbClr val="00F400"/>
                </a:solidFill>
                <a:latin typeface="Trebuchet MS"/>
                <a:cs typeface="Trebuchet MS"/>
              </a:rPr>
              <a:t>these:</a:t>
            </a:r>
            <a:endParaRPr sz="4200">
              <a:latin typeface="Trebuchet MS"/>
              <a:cs typeface="Trebuchet MS"/>
            </a:endParaRPr>
          </a:p>
          <a:p>
            <a:pPr marL="1807845" marR="4056379" indent="-139700">
              <a:lnSpc>
                <a:spcPts val="10420"/>
              </a:lnSpc>
              <a:spcBef>
                <a:spcPts val="615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/home/holleyjk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aux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grep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username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Trebuchet MS"/>
              <a:cs typeface="Trebuchet MS"/>
            </a:endParaRPr>
          </a:p>
          <a:p>
            <a:pPr marL="5567045">
              <a:lnSpc>
                <a:spcPct val="100000"/>
              </a:lnSpc>
            </a:pPr>
            <a:r>
              <a:rPr sz="4200" spc="-250" dirty="0">
                <a:solidFill>
                  <a:srgbClr val="00F400"/>
                </a:solidFill>
                <a:latin typeface="Trebuchet MS"/>
                <a:cs typeface="Trebuchet MS"/>
              </a:rPr>
              <a:t>the </a:t>
            </a:r>
            <a:r>
              <a:rPr sz="4200" spc="-204" dirty="0">
                <a:solidFill>
                  <a:srgbClr val="00F400"/>
                </a:solidFill>
                <a:latin typeface="Trebuchet MS"/>
                <a:cs typeface="Trebuchet MS"/>
              </a:rPr>
              <a:t>possibilities </a:t>
            </a:r>
            <a:r>
              <a:rPr sz="4200" spc="-225" dirty="0">
                <a:solidFill>
                  <a:srgbClr val="00F400"/>
                </a:solidFill>
                <a:latin typeface="Trebuchet MS"/>
                <a:cs typeface="Trebuchet MS"/>
              </a:rPr>
              <a:t>are</a:t>
            </a:r>
            <a:r>
              <a:rPr sz="4200" spc="6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00F400"/>
                </a:solidFill>
                <a:latin typeface="Trebuchet MS"/>
                <a:cs typeface="Trebuchet MS"/>
              </a:rPr>
              <a:t>huge!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1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5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67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839971"/>
            <a:ext cx="10057130" cy="320484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spc="5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4200" spc="-19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200" spc="-13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42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6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4200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2510"/>
              </a:spcBef>
            </a:pPr>
            <a:r>
              <a:rPr sz="4200" spc="-12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15" dirty="0">
                <a:solidFill>
                  <a:srgbClr val="FFFFFF"/>
                </a:solidFill>
                <a:latin typeface="Arial"/>
                <a:cs typeface="Arial"/>
              </a:rPr>
              <a:t>shell </a:t>
            </a:r>
            <a:r>
              <a:rPr sz="4200" spc="-170" dirty="0">
                <a:solidFill>
                  <a:srgbClr val="FFFFFF"/>
                </a:solidFill>
                <a:latin typeface="Arial"/>
                <a:cs typeface="Arial"/>
              </a:rPr>
              <a:t>can’t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program </a:t>
            </a: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whose </a:t>
            </a:r>
            <a:r>
              <a:rPr sz="4200" spc="-345" dirty="0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60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4200" spc="-1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typed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85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4200" spc="-430" dirty="0">
                <a:solidFill>
                  <a:srgbClr val="FFFFFF"/>
                </a:solidFill>
                <a:latin typeface="Arial"/>
                <a:cs typeface="Arial"/>
              </a:rPr>
              <a:t>message 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</a:t>
            </a:r>
            <a:r>
              <a:rPr sz="4200" spc="-229" dirty="0">
                <a:solidFill>
                  <a:srgbClr val="FFFFFF"/>
                </a:solidFill>
                <a:latin typeface="Arial"/>
                <a:cs typeface="Arial"/>
              </a:rPr>
              <a:t>‘command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2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found’</a:t>
            </a:r>
            <a:endParaRPr sz="4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791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279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184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18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8879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9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</a:t>
            </a:r>
            <a:r>
              <a:rPr sz="3200" spc="9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10965180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10617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 </a:t>
            </a:r>
            <a:r>
              <a:rPr sz="3200" spc="-125" dirty="0">
                <a:latin typeface="Trebuchet MS"/>
                <a:cs typeface="Trebuchet MS"/>
              </a:rPr>
              <a:t>-n6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50" dirty="0">
                <a:latin typeface="Trebuchet MS"/>
                <a:cs typeface="Trebuchet MS"/>
              </a:rPr>
              <a:t>tail</a:t>
            </a:r>
            <a:r>
              <a:rPr sz="3200" spc="24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7800" y="4071620"/>
            <a:ext cx="540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latin typeface="Trebuchet MS"/>
                <a:cs typeface="Trebuchet MS"/>
              </a:rPr>
              <a:t>ls </a:t>
            </a:r>
            <a:r>
              <a:rPr sz="3600" spc="-210" dirty="0">
                <a:latin typeface="Trebuchet MS"/>
                <a:cs typeface="Trebuchet MS"/>
              </a:rPr>
              <a:t>-halS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35" dirty="0">
                <a:latin typeface="Trebuchet MS"/>
                <a:cs typeface="Trebuchet MS"/>
              </a:rPr>
              <a:t>head </a:t>
            </a:r>
            <a:r>
              <a:rPr sz="3600" spc="-130" dirty="0">
                <a:latin typeface="Trebuchet MS"/>
                <a:cs typeface="Trebuchet MS"/>
              </a:rPr>
              <a:t>-n11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75" dirty="0">
                <a:latin typeface="Trebuchet MS"/>
                <a:cs typeface="Trebuchet MS"/>
              </a:rPr>
              <a:t>tail</a:t>
            </a:r>
            <a:r>
              <a:rPr sz="3600" spc="1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-n10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012" y="144781"/>
            <a:ext cx="271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BA2600"/>
                </a:solidFill>
                <a:latin typeface="Trebuchet MS"/>
                <a:cs typeface="Trebuchet MS"/>
              </a:rPr>
              <a:t>New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commands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2" y="964691"/>
            <a:ext cx="11424285" cy="873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482600" indent="-13335">
              <a:lnSpc>
                <a:spcPct val="145600"/>
              </a:lnSpc>
              <a:spcBef>
                <a:spcPts val="100"/>
              </a:spcBef>
              <a:tabLst>
                <a:tab pos="791845" algn="l"/>
                <a:tab pos="979169" algn="l"/>
              </a:tabLst>
            </a:pPr>
            <a:r>
              <a:rPr sz="3200" spc="-210" dirty="0">
                <a:latin typeface="Trebuchet MS"/>
                <a:cs typeface="Trebuchet MS"/>
              </a:rPr>
              <a:t>last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200" dirty="0">
                <a:latin typeface="Trebuchet MS"/>
                <a:cs typeface="Trebuchet MS"/>
              </a:rPr>
              <a:t>tells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280" dirty="0">
                <a:latin typeface="Trebuchet MS"/>
                <a:cs typeface="Trebuchet MS"/>
              </a:rPr>
              <a:t>in, </a:t>
            </a:r>
            <a:r>
              <a:rPr sz="3200" spc="-175" dirty="0">
                <a:latin typeface="Trebuchet MS"/>
                <a:cs typeface="Trebuchet MS"/>
              </a:rPr>
              <a:t>arranged </a:t>
            </a:r>
            <a:r>
              <a:rPr sz="3200" spc="-150" dirty="0">
                <a:latin typeface="Trebuchet MS"/>
                <a:cs typeface="Trebuchet MS"/>
              </a:rPr>
              <a:t>chronologically  </a:t>
            </a:r>
            <a:r>
              <a:rPr sz="3200" spc="-80" dirty="0">
                <a:latin typeface="Trebuchet MS"/>
                <a:cs typeface="Trebuchet MS"/>
              </a:rPr>
              <a:t>w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currently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200" spc="-225" dirty="0">
                <a:latin typeface="Trebuchet MS"/>
                <a:cs typeface="Trebuchet MS"/>
              </a:rPr>
              <a:t>date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5" dirty="0">
                <a:latin typeface="Trebuchet MS"/>
                <a:cs typeface="Trebuchet MS"/>
              </a:rPr>
              <a:t>gives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current </a:t>
            </a:r>
            <a:r>
              <a:rPr sz="3200" spc="-225" dirty="0">
                <a:latin typeface="Trebuchet MS"/>
                <a:cs typeface="Trebuchet MS"/>
              </a:rPr>
              <a:t>date</a:t>
            </a:r>
            <a:r>
              <a:rPr sz="3200" spc="409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(time-stamp)</a:t>
            </a:r>
            <a:endParaRPr sz="3200">
              <a:latin typeface="Trebuchet MS"/>
              <a:cs typeface="Trebuchet MS"/>
            </a:endParaRPr>
          </a:p>
          <a:p>
            <a:pPr marL="12700" marR="607060">
              <a:lnSpc>
                <a:spcPct val="144400"/>
              </a:lnSpc>
              <a:spcBef>
                <a:spcPts val="25"/>
              </a:spcBef>
              <a:tabLst>
                <a:tab pos="913765" algn="l"/>
                <a:tab pos="979169" algn="l"/>
              </a:tabLst>
            </a:pPr>
            <a:r>
              <a:rPr sz="3200" spc="-150" dirty="0">
                <a:latin typeface="Trebuchet MS"/>
                <a:cs typeface="Trebuchet MS"/>
              </a:rPr>
              <a:t>du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30" dirty="0">
                <a:latin typeface="Trebuchet MS"/>
                <a:cs typeface="Trebuchet MS"/>
              </a:rPr>
              <a:t>disk </a:t>
            </a:r>
            <a:r>
              <a:rPr sz="3200" spc="-200" dirty="0">
                <a:latin typeface="Trebuchet MS"/>
                <a:cs typeface="Trebuchet MS"/>
              </a:rPr>
              <a:t>usage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200" dirty="0">
                <a:latin typeface="Trebuchet MS"/>
                <a:cs typeface="Trebuchet MS"/>
              </a:rPr>
              <a:t>given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195" dirty="0">
                <a:latin typeface="Trebuchet MS"/>
                <a:cs typeface="Trebuchet MS"/>
              </a:rPr>
              <a:t>(and </a:t>
            </a:r>
            <a:r>
              <a:rPr sz="3200" spc="-120" dirty="0">
                <a:latin typeface="Trebuchet MS"/>
                <a:cs typeface="Trebuchet MS"/>
              </a:rPr>
              <a:t>sub-dirs)  </a:t>
            </a:r>
            <a:r>
              <a:rPr sz="3200" spc="-55" dirty="0">
                <a:latin typeface="Trebuchet MS"/>
                <a:cs typeface="Trebuchet MS"/>
              </a:rPr>
              <a:t>sort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55" dirty="0">
                <a:latin typeface="Trebuchet MS"/>
                <a:cs typeface="Trebuchet MS"/>
              </a:rPr>
              <a:t>sorts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280" dirty="0">
                <a:latin typeface="Trebuchet MS"/>
                <a:cs typeface="Trebuchet MS"/>
              </a:rPr>
              <a:t>file/piped </a:t>
            </a:r>
            <a:r>
              <a:rPr sz="3200" spc="-145" dirty="0">
                <a:latin typeface="Trebuchet MS"/>
                <a:cs typeface="Trebuchet MS"/>
              </a:rPr>
              <a:t>output </a:t>
            </a:r>
            <a:r>
              <a:rPr sz="3200" spc="-190" dirty="0">
                <a:latin typeface="Trebuchet MS"/>
                <a:cs typeface="Trebuchet MS"/>
              </a:rPr>
              <a:t>based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204" dirty="0">
                <a:latin typeface="Trebuchet MS"/>
                <a:cs typeface="Trebuchet MS"/>
              </a:rPr>
              <a:t>specified</a:t>
            </a:r>
            <a:r>
              <a:rPr sz="3200" spc="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3200" spc="-285" dirty="0">
                <a:latin typeface="Trebuchet MS"/>
                <a:cs typeface="Trebuchet MS"/>
              </a:rPr>
              <a:t>diff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95" dirty="0">
                <a:latin typeface="Trebuchet MS"/>
                <a:cs typeface="Trebuchet MS"/>
              </a:rPr>
              <a:t>finds </a:t>
            </a:r>
            <a:r>
              <a:rPr sz="3200" spc="-200" dirty="0">
                <a:latin typeface="Trebuchet MS"/>
                <a:cs typeface="Trebuchet MS"/>
              </a:rPr>
              <a:t>differences </a:t>
            </a:r>
            <a:r>
              <a:rPr sz="3200" spc="-185" dirty="0">
                <a:latin typeface="Trebuchet MS"/>
                <a:cs typeface="Trebuchet MS"/>
              </a:rPr>
              <a:t>between </a:t>
            </a:r>
            <a:r>
              <a:rPr sz="3200" spc="-85" dirty="0">
                <a:latin typeface="Trebuchet MS"/>
                <a:cs typeface="Trebuchet MS"/>
              </a:rPr>
              <a:t>two</a:t>
            </a:r>
            <a:r>
              <a:rPr sz="3200" spc="54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files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200" spc="190" dirty="0">
                <a:latin typeface="Trebuchet MS"/>
                <a:cs typeface="Trebuchet MS"/>
              </a:rPr>
              <a:t>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35" dirty="0">
                <a:latin typeface="Trebuchet MS"/>
                <a:cs typeface="Trebuchet MS"/>
              </a:rPr>
              <a:t>redirects </a:t>
            </a:r>
            <a:r>
              <a:rPr sz="3200" spc="-145" dirty="0">
                <a:latin typeface="Trebuchet MS"/>
                <a:cs typeface="Trebuchet MS"/>
              </a:rPr>
              <a:t>result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200" spc="190" dirty="0">
                <a:latin typeface="Trebuchet MS"/>
                <a:cs typeface="Trebuchet MS"/>
              </a:rPr>
              <a:t>&gt;&gt;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0" dirty="0">
                <a:latin typeface="Trebuchet MS"/>
                <a:cs typeface="Trebuchet MS"/>
              </a:rPr>
              <a:t>appends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110" dirty="0">
                <a:latin typeface="Trebuchet MS"/>
                <a:cs typeface="Trebuchet MS"/>
              </a:rPr>
              <a:t>history </a:t>
            </a:r>
            <a:r>
              <a:rPr sz="3200" spc="425" dirty="0">
                <a:latin typeface="Trebuchet MS"/>
                <a:cs typeface="Trebuchet MS"/>
              </a:rPr>
              <a:t>– </a:t>
            </a:r>
            <a:r>
              <a:rPr sz="3200" spc="-110" dirty="0">
                <a:latin typeface="Trebuchet MS"/>
                <a:cs typeface="Trebuchet MS"/>
              </a:rPr>
              <a:t>returns history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155" dirty="0">
                <a:latin typeface="Trebuchet MS"/>
                <a:cs typeface="Trebuchet MS"/>
              </a:rPr>
              <a:t>commands </a:t>
            </a:r>
            <a:r>
              <a:rPr sz="3200" spc="-170" dirty="0">
                <a:latin typeface="Trebuchet MS"/>
                <a:cs typeface="Trebuchet MS"/>
              </a:rPr>
              <a:t>executed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terminal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87500"/>
              </a:lnSpc>
            </a:pPr>
            <a:r>
              <a:rPr sz="3200" spc="-200" dirty="0">
                <a:latin typeface="Arial"/>
                <a:cs typeface="Arial"/>
              </a:rPr>
              <a:t>ping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14" dirty="0">
                <a:latin typeface="Arial"/>
                <a:cs typeface="Arial"/>
              </a:rPr>
              <a:t>attempts </a:t>
            </a:r>
            <a:r>
              <a:rPr sz="3200" spc="75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open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line </a:t>
            </a:r>
            <a:r>
              <a:rPr sz="3200" spc="-55" dirty="0">
                <a:latin typeface="Arial"/>
                <a:cs typeface="Arial"/>
              </a:rPr>
              <a:t>of </a:t>
            </a:r>
            <a:r>
              <a:rPr sz="3200" spc="-130" dirty="0">
                <a:latin typeface="Arial"/>
                <a:cs typeface="Arial"/>
              </a:rPr>
              <a:t>communication </a:t>
            </a:r>
            <a:r>
              <a:rPr sz="3200" spc="-10" dirty="0">
                <a:latin typeface="Arial"/>
                <a:cs typeface="Arial"/>
              </a:rPr>
              <a:t>with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25" dirty="0">
                <a:latin typeface="Arial"/>
                <a:cs typeface="Arial"/>
              </a:rPr>
              <a:t>network </a:t>
            </a:r>
            <a:r>
              <a:rPr sz="3200" spc="-100" dirty="0">
                <a:latin typeface="Arial"/>
                <a:cs typeface="Arial"/>
              </a:rPr>
              <a:t>host  </a:t>
            </a:r>
            <a:r>
              <a:rPr sz="3200" spc="-125" dirty="0">
                <a:latin typeface="Arial"/>
                <a:cs typeface="Arial"/>
              </a:rPr>
              <a:t>wget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20" dirty="0">
                <a:latin typeface="Arial"/>
                <a:cs typeface="Arial"/>
              </a:rPr>
              <a:t>download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95" dirty="0">
                <a:latin typeface="Arial"/>
                <a:cs typeface="Arial"/>
              </a:rPr>
              <a:t>file </a:t>
            </a:r>
            <a:r>
              <a:rPr sz="3200" spc="-30" dirty="0">
                <a:latin typeface="Arial"/>
                <a:cs typeface="Arial"/>
              </a:rPr>
              <a:t>from </a:t>
            </a:r>
            <a:r>
              <a:rPr sz="3200" spc="-85" dirty="0">
                <a:latin typeface="Arial"/>
                <a:cs typeface="Arial"/>
              </a:rPr>
              <a:t>the</a:t>
            </a:r>
            <a:r>
              <a:rPr sz="3200" spc="31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Internet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735836"/>
            <a:ext cx="11395710" cy="627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1783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4178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687810" cy="738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rebuchet MS"/>
              <a:cs typeface="Trebuchet MS"/>
            </a:endParaRPr>
          </a:p>
          <a:p>
            <a:pPr marL="530225" indent="-405765">
              <a:lnSpc>
                <a:spcPts val="3445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495425">
              <a:lnSpc>
                <a:spcPts val="3445"/>
              </a:lnSpc>
              <a:tabLst>
                <a:tab pos="5068570" algn="l"/>
              </a:tabLst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</a:t>
            </a:r>
            <a:r>
              <a:rPr sz="2400" spc="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	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</a:t>
            </a:r>
            <a:r>
              <a:rPr sz="3200" spc="2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9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 startAt="2"/>
            </a:pPr>
            <a:endParaRPr sz="3050">
              <a:latin typeface="Trebuchet MS"/>
              <a:cs typeface="Trebuchet MS"/>
            </a:endParaRPr>
          </a:p>
          <a:p>
            <a:pPr marL="304800" marR="5080">
              <a:lnSpc>
                <a:spcPts val="3600"/>
              </a:lnSpc>
              <a:buAutoNum type="arabicPeriod" startAt="2"/>
              <a:tabLst>
                <a:tab pos="7099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8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0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75"/>
              </a:lnSpc>
              <a:spcBef>
                <a:spcPts val="156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826769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125470">
              <a:lnSpc>
                <a:spcPts val="374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3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1085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E36AE-9811-2C4F-9BBE-51323DBF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95600"/>
            <a:ext cx="8763000" cy="6477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218C38-7C2D-C844-A334-524EBFF04B13}"/>
              </a:ext>
            </a:extLst>
          </p:cNvPr>
          <p:cNvSpPr txBox="1"/>
          <p:nvPr/>
        </p:nvSpPr>
        <p:spPr>
          <a:xfrm>
            <a:off x="4140200" y="307340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0E55-60BE-3F49-8C7D-608DCCFFC4C4}"/>
              </a:ext>
            </a:extLst>
          </p:cNvPr>
          <p:cNvSpPr txBox="1"/>
          <p:nvPr/>
        </p:nvSpPr>
        <p:spPr>
          <a:xfrm>
            <a:off x="2451100" y="198472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it looks like :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6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21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5"/>
              </a:lnSpc>
              <a:spcBef>
                <a:spcPts val="308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309370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69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77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ct val="100000"/>
              </a:lnSpc>
              <a:spcBef>
                <a:spcPts val="1755"/>
              </a:spcBef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175"/>
              </a:spcBef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92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951989" algn="ctr">
              <a:lnSpc>
                <a:spcPct val="100000"/>
              </a:lnSpc>
              <a:spcBef>
                <a:spcPts val="2855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      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751331"/>
            <a:ext cx="11508105" cy="8761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65"/>
              </a:lnSpc>
              <a:spcBef>
                <a:spcPts val="225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57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141470">
              <a:lnSpc>
                <a:spcPts val="3704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-n6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50" dirty="0">
                <a:solidFill>
                  <a:srgbClr val="CB59F5"/>
                </a:solidFill>
                <a:latin typeface="Trebuchet MS"/>
                <a:cs typeface="Trebuchet MS"/>
              </a:rPr>
              <a:t>tail</a:t>
            </a:r>
            <a:r>
              <a:rPr sz="3200" spc="17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60"/>
              </a:lnSpc>
              <a:spcBef>
                <a:spcPts val="170"/>
              </a:spcBef>
              <a:buAutoNum type="arabicPeriod" startAt="2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31570">
              <a:lnSpc>
                <a:spcPts val="271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455670">
              <a:lnSpc>
                <a:spcPts val="375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4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680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220470">
              <a:lnSpc>
                <a:spcPct val="100000"/>
              </a:lnSpc>
              <a:spcBef>
                <a:spcPts val="7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570"/>
              </a:lnSpc>
              <a:spcBef>
                <a:spcPts val="15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22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45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0"/>
              </a:lnSpc>
              <a:spcBef>
                <a:spcPts val="175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ts val="3504"/>
              </a:lnSpc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25"/>
              </a:lnSpc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792470">
              <a:lnSpc>
                <a:spcPct val="100000"/>
              </a:lnSpc>
              <a:spcBef>
                <a:spcPts val="360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0" y="3917950"/>
            <a:ext cx="1776730" cy="1099820"/>
          </a:xfrm>
          <a:custGeom>
            <a:avLst/>
            <a:gdLst/>
            <a:ahLst/>
            <a:cxnLst/>
            <a:rect l="l" t="t" r="r" b="b"/>
            <a:pathLst>
              <a:path w="1776729" h="1099820">
                <a:moveTo>
                  <a:pt x="1776201" y="0"/>
                </a:moveTo>
                <a:lnTo>
                  <a:pt x="1760001" y="10028"/>
                </a:lnTo>
                <a:lnTo>
                  <a:pt x="0" y="1099550"/>
                </a:lnTo>
                <a:lnTo>
                  <a:pt x="1776201" y="0"/>
                </a:lnTo>
                <a:close/>
              </a:path>
            </a:pathLst>
          </a:custGeom>
          <a:ln w="38100">
            <a:solidFill>
              <a:srgbClr val="FF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0" y="2560321"/>
            <a:ext cx="8028940" cy="6941820"/>
            <a:chOff x="4826000" y="2560321"/>
            <a:chExt cx="8028940" cy="6941820"/>
          </a:xfrm>
        </p:grpSpPr>
        <p:sp>
          <p:nvSpPr>
            <p:cNvPr id="4" name="object 4"/>
            <p:cNvSpPr/>
            <p:nvPr/>
          </p:nvSpPr>
          <p:spPr>
            <a:xfrm>
              <a:off x="4845050" y="6965950"/>
              <a:ext cx="1463040" cy="559435"/>
            </a:xfrm>
            <a:custGeom>
              <a:avLst/>
              <a:gdLst/>
              <a:ahLst/>
              <a:cxnLst/>
              <a:rect l="l" t="t" r="r" b="b"/>
              <a:pathLst>
                <a:path w="1463039" h="559434">
                  <a:moveTo>
                    <a:pt x="1462440" y="558821"/>
                  </a:moveTo>
                  <a:lnTo>
                    <a:pt x="1444640" y="552017"/>
                  </a:lnTo>
                  <a:lnTo>
                    <a:pt x="0" y="0"/>
                  </a:lnTo>
                  <a:lnTo>
                    <a:pt x="1462440" y="558821"/>
                  </a:lnTo>
                  <a:close/>
                </a:path>
              </a:pathLst>
            </a:custGeom>
            <a:ln w="38100">
              <a:solidFill>
                <a:srgbClr val="FF9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7919" y="2560321"/>
              <a:ext cx="6637020" cy="6941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25" y="1105406"/>
            <a:ext cx="10627360" cy="6193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97375" marR="50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rebuchet MS"/>
              <a:cs typeface="Trebuchet MS"/>
            </a:endParaRPr>
          </a:p>
          <a:p>
            <a:pPr marL="209550" marR="7485380">
              <a:lnSpc>
                <a:spcPts val="4900"/>
              </a:lnSpc>
            </a:pP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do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on 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s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r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ll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e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y</a:t>
            </a:r>
            <a:r>
              <a:rPr sz="4200" spc="-620" dirty="0">
                <a:solidFill>
                  <a:srgbClr val="FDF700"/>
                </a:solidFill>
                <a:latin typeface="Trebuchet MS"/>
                <a:cs typeface="Trebuchet MS"/>
              </a:rPr>
              <a:t>j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k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Trebuchet MS"/>
              <a:cs typeface="Trebuchet MS"/>
            </a:endParaRPr>
          </a:p>
          <a:p>
            <a:pPr marL="422275" marR="6346825" indent="203200">
              <a:lnSpc>
                <a:spcPts val="3220"/>
              </a:lnSpc>
            </a:pPr>
            <a:r>
              <a:rPr sz="2800" spc="-150" dirty="0">
                <a:solidFill>
                  <a:srgbClr val="FF928A"/>
                </a:solidFill>
                <a:latin typeface="Trebuchet MS"/>
                <a:cs typeface="Trebuchet MS"/>
              </a:rPr>
              <a:t>execute </a:t>
            </a:r>
            <a:r>
              <a:rPr sz="2800" spc="-204" dirty="0">
                <a:solidFill>
                  <a:srgbClr val="FF928A"/>
                </a:solidFill>
                <a:latin typeface="Trebuchet MS"/>
                <a:cs typeface="Trebuchet MS"/>
              </a:rPr>
              <a:t>an alias </a:t>
            </a:r>
            <a:r>
              <a:rPr sz="2800" spc="-235" dirty="0">
                <a:solidFill>
                  <a:srgbClr val="FF928A"/>
                </a:solidFill>
                <a:latin typeface="Trebuchet MS"/>
                <a:cs typeface="Trebuchet MS"/>
              </a:rPr>
              <a:t>file </a:t>
            </a:r>
            <a:r>
              <a:rPr sz="2800" spc="-190" dirty="0">
                <a:solidFill>
                  <a:srgbClr val="FF928A"/>
                </a:solidFill>
                <a:latin typeface="Trebuchet MS"/>
                <a:cs typeface="Trebuchet MS"/>
              </a:rPr>
              <a:t>that  </a:t>
            </a:r>
            <a:r>
              <a:rPr sz="2800" spc="-155" dirty="0">
                <a:solidFill>
                  <a:srgbClr val="FF928A"/>
                </a:solidFill>
                <a:latin typeface="Trebuchet MS"/>
                <a:cs typeface="Trebuchet MS"/>
              </a:rPr>
              <a:t>nicknames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unix</a:t>
            </a:r>
            <a:r>
              <a:rPr sz="2800" spc="-3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928A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111125" marR="5996940" indent="-98425">
              <a:lnSpc>
                <a:spcPts val="3190"/>
              </a:lnSpc>
              <a:spcBef>
                <a:spcPts val="2485"/>
              </a:spcBef>
            </a:pPr>
            <a:r>
              <a:rPr sz="2800" spc="-175" dirty="0">
                <a:solidFill>
                  <a:srgbClr val="FF928A"/>
                </a:solidFill>
                <a:latin typeface="Trebuchet MS"/>
                <a:cs typeface="Trebuchet MS"/>
              </a:rPr>
              <a:t>tells </a:t>
            </a:r>
            <a:r>
              <a:rPr sz="2800" spc="-60" dirty="0">
                <a:solidFill>
                  <a:srgbClr val="FF928A"/>
                </a:solidFill>
                <a:latin typeface="Trebuchet MS"/>
                <a:cs typeface="Trebuchet MS"/>
              </a:rPr>
              <a:t>your </a:t>
            </a:r>
            <a:r>
              <a:rPr sz="2800" spc="-140" dirty="0">
                <a:solidFill>
                  <a:srgbClr val="FF928A"/>
                </a:solidFill>
                <a:latin typeface="Trebuchet MS"/>
                <a:cs typeface="Trebuchet MS"/>
              </a:rPr>
              <a:t>system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where </a:t>
            </a:r>
            <a:r>
              <a:rPr sz="2800" spc="-70" dirty="0">
                <a:solidFill>
                  <a:srgbClr val="FF928A"/>
                </a:solidFill>
                <a:latin typeface="Trebuchet MS"/>
                <a:cs typeface="Trebuchet MS"/>
              </a:rPr>
              <a:t>to </a:t>
            </a:r>
            <a:r>
              <a:rPr sz="2800" spc="-50" dirty="0">
                <a:solidFill>
                  <a:srgbClr val="FF928A"/>
                </a:solidFill>
                <a:latin typeface="Trebuchet MS"/>
                <a:cs typeface="Trebuchet MS"/>
              </a:rPr>
              <a:t>look  </a:t>
            </a:r>
            <a:r>
              <a:rPr sz="2800" spc="-95" dirty="0">
                <a:solidFill>
                  <a:srgbClr val="FF928A"/>
                </a:solidFill>
                <a:latin typeface="Trebuchet MS"/>
                <a:cs typeface="Trebuchet MS"/>
              </a:rPr>
              <a:t>for </a:t>
            </a: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external </a:t>
            </a:r>
            <a:r>
              <a:rPr sz="2800" spc="-165" dirty="0">
                <a:solidFill>
                  <a:srgbClr val="FF928A"/>
                </a:solidFill>
                <a:latin typeface="Trebuchet MS"/>
                <a:cs typeface="Trebuchet MS"/>
              </a:rPr>
              <a:t>commands,</a:t>
            </a:r>
            <a:r>
              <a:rPr sz="2800" spc="15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928A"/>
                </a:solidFill>
                <a:latin typeface="Trebuchet MS"/>
                <a:cs typeface="Trebuchet MS"/>
              </a:rPr>
              <a:t>like</a:t>
            </a:r>
            <a:endParaRPr sz="2800">
              <a:latin typeface="Trebuchet MS"/>
              <a:cs typeface="Trebuchet MS"/>
            </a:endParaRPr>
          </a:p>
          <a:p>
            <a:pPr marL="892175">
              <a:lnSpc>
                <a:spcPts val="3140"/>
              </a:lnSpc>
            </a:pP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graphics</a:t>
            </a:r>
            <a:r>
              <a:rPr sz="2800" spc="-8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928A"/>
                </a:solidFill>
                <a:latin typeface="Trebuchet MS"/>
                <a:cs typeface="Trebuchet MS"/>
              </a:rPr>
              <a:t>programs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718800" cy="833500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57785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 marL="12700" marR="946150">
              <a:lnSpc>
                <a:spcPct val="192400"/>
              </a:lnSpc>
              <a:spcBef>
                <a:spcPts val="3404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Open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web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browser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u="heavy" spc="-27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github.com/djsissom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Go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bootcamp</a:t>
            </a:r>
            <a:r>
              <a:rPr sz="4200" spc="-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repository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382905">
              <a:lnSpc>
                <a:spcPts val="4800"/>
              </a:lnSpc>
            </a:pP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Click 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"Clone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Download"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button,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120" dirty="0">
                <a:solidFill>
                  <a:srgbClr val="FDF700"/>
                </a:solidFill>
                <a:latin typeface="Trebuchet MS"/>
                <a:cs typeface="Trebuchet MS"/>
              </a:rPr>
              <a:t>choose 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"Download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Zip"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ts val="9700"/>
              </a:lnSpc>
              <a:spcBef>
                <a:spcPts val="975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Scp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zip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vpac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home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Unzip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laptop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(Mac)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</a:t>
            </a:r>
            <a:r>
              <a:rPr sz="4200" spc="6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0" dirty="0">
                <a:solidFill>
                  <a:srgbClr val="FDF700"/>
                </a:solidFill>
                <a:latin typeface="Trebuchet MS"/>
                <a:cs typeface="Trebuchet MS"/>
              </a:rPr>
              <a:t>VPAC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234930" cy="7880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939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What </a:t>
            </a:r>
            <a:r>
              <a:rPr sz="4200" spc="-130" dirty="0">
                <a:solidFill>
                  <a:srgbClr val="FDF700"/>
                </a:solidFill>
                <a:latin typeface="Trebuchet MS"/>
                <a:cs typeface="Trebuchet MS"/>
              </a:rPr>
              <a:t>does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`echo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$SHELL`</a:t>
            </a:r>
            <a:r>
              <a:rPr sz="4200" spc="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return?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35" dirty="0">
                <a:solidFill>
                  <a:srgbClr val="FDF700"/>
                </a:solidFill>
                <a:latin typeface="Trebuchet MS"/>
                <a:cs typeface="Trebuchet MS"/>
              </a:rPr>
              <a:t>Mv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~/.bashrc </a:t>
            </a: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(if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doesn't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exist</a:t>
            </a:r>
            <a:r>
              <a:rPr sz="4200" spc="4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yet...)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200" spc="-13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read</a:t>
            </a:r>
            <a:r>
              <a:rPr sz="4200" spc="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rebuchet MS"/>
              <a:cs typeface="Trebuchet MS"/>
            </a:endParaRPr>
          </a:p>
          <a:p>
            <a:pPr marL="535305" algn="ctr">
              <a:lnSpc>
                <a:spcPts val="5030"/>
              </a:lnSpc>
            </a:pP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source</a:t>
            </a:r>
            <a:r>
              <a:rPr sz="43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</a:t>
            </a:r>
            <a:endParaRPr sz="4300">
              <a:latin typeface="Trebuchet MS"/>
              <a:cs typeface="Trebuchet MS"/>
            </a:endParaRPr>
          </a:p>
          <a:p>
            <a:pPr marL="829944" algn="ctr">
              <a:lnSpc>
                <a:spcPts val="5030"/>
              </a:lnSpc>
            </a:pPr>
            <a:r>
              <a:rPr sz="4300" spc="-270" dirty="0">
                <a:solidFill>
                  <a:srgbClr val="FDFEFE"/>
                </a:solidFill>
                <a:latin typeface="Trebuchet MS"/>
                <a:cs typeface="Trebuchet MS"/>
              </a:rPr>
              <a:t>will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run </a:t>
            </a:r>
            <a:r>
              <a:rPr sz="4300" spc="-254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300" spc="-36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and install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4300" spc="8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590934"/>
            <a:ext cx="10638790" cy="200088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300" spc="8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change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 </a:t>
            </a:r>
            <a:r>
              <a:rPr sz="4300" spc="-640" dirty="0">
                <a:solidFill>
                  <a:srgbClr val="FDFEFE"/>
                </a:solidFill>
                <a:latin typeface="Trebuchet MS"/>
                <a:cs typeface="Trebuchet MS"/>
              </a:rPr>
              <a:t>,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4300" spc="-245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300" spc="-4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300" spc="-210" dirty="0">
                <a:solidFill>
                  <a:srgbClr val="FDFEFE"/>
                </a:solidFill>
                <a:latin typeface="Trebuchet MS"/>
                <a:cs typeface="Trebuchet MS"/>
              </a:rPr>
              <a:t>text</a:t>
            </a:r>
            <a:r>
              <a:rPr sz="4300" spc="-4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DFEFE"/>
                </a:solidFill>
                <a:latin typeface="Trebuchet MS"/>
                <a:cs typeface="Trebuchet MS"/>
              </a:rPr>
              <a:t>editor</a:t>
            </a:r>
            <a:endParaRPr sz="4300">
              <a:latin typeface="Trebuchet MS"/>
              <a:cs typeface="Trebuchet MS"/>
            </a:endParaRPr>
          </a:p>
          <a:p>
            <a:pPr marR="370205" algn="ctr">
              <a:lnSpc>
                <a:spcPct val="100000"/>
              </a:lnSpc>
              <a:spcBef>
                <a:spcPts val="2645"/>
              </a:spcBef>
            </a:pP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emacs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&lt;filename&gt;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&amp;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637" y="3309110"/>
            <a:ext cx="533209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3610"/>
              </a:lnSpc>
              <a:spcBef>
                <a:spcPts val="100"/>
              </a:spcBef>
              <a:buChar char="·"/>
              <a:tabLst>
                <a:tab pos="254000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up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35" dirty="0">
                <a:solidFill>
                  <a:srgbClr val="00F400"/>
                </a:solidFill>
                <a:latin typeface="Trebuchet MS"/>
                <a:cs typeface="Trebuchet MS"/>
              </a:rPr>
              <a:t>Esc-v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5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down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next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Ctl-p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4" dirty="0">
                <a:solidFill>
                  <a:srgbClr val="00F400"/>
                </a:solidFill>
                <a:latin typeface="Trebuchet MS"/>
                <a:cs typeface="Trebuchet MS"/>
              </a:rPr>
              <a:t>previous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Esc-&lt;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top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-&gt;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bottom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-3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Esc-Esc-Esc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get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out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7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hotkey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  <a:tab pos="1684020" algn="l"/>
              </a:tabLst>
            </a:pPr>
            <a:r>
              <a:rPr sz="3100" spc="5" dirty="0">
                <a:solidFill>
                  <a:srgbClr val="00F400"/>
                </a:solidFill>
                <a:latin typeface="Trebuchet MS"/>
                <a:cs typeface="Trebuchet MS"/>
              </a:rPr>
              <a:t>Ctl-X-S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0" dirty="0">
                <a:solidFill>
                  <a:srgbClr val="00F400"/>
                </a:solidFill>
                <a:latin typeface="Trebuchet MS"/>
                <a:cs typeface="Trebuchet MS"/>
              </a:rPr>
              <a:t>save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har char="·"/>
              <a:tabLst>
                <a:tab pos="254000" algn="l"/>
              </a:tabLst>
            </a:pPr>
            <a:r>
              <a:rPr sz="3100" spc="60" dirty="0">
                <a:solidFill>
                  <a:srgbClr val="00F400"/>
                </a:solidFill>
                <a:latin typeface="Trebuchet MS"/>
                <a:cs typeface="Trebuchet MS"/>
              </a:rPr>
              <a:t>Ctl-X-C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quit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6500" y="3309110"/>
            <a:ext cx="540575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241935">
              <a:lnSpc>
                <a:spcPts val="3610"/>
              </a:lnSpc>
              <a:spcBef>
                <a:spcPts val="100"/>
              </a:spcBef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Ctl-k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kill </a:t>
            </a:r>
            <a:r>
              <a:rPr sz="3100" spc="-310" dirty="0">
                <a:solidFill>
                  <a:srgbClr val="00F400"/>
                </a:solidFill>
                <a:latin typeface="Trebuchet MS"/>
                <a:cs typeface="Trebuchet MS"/>
              </a:rPr>
              <a:t>a</a:t>
            </a:r>
            <a:r>
              <a:rPr sz="3100" spc="9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Ctl-y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paste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45" dirty="0">
                <a:solidFill>
                  <a:srgbClr val="00F400"/>
                </a:solidFill>
                <a:latin typeface="Trebuchet MS"/>
                <a:cs typeface="Trebuchet MS"/>
              </a:rPr>
              <a:t>-%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query</a:t>
            </a:r>
            <a:r>
              <a:rPr sz="3100" spc="-9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replace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( -- </a:t>
            </a:r>
            <a:r>
              <a:rPr sz="3100" spc="-150" dirty="0">
                <a:solidFill>
                  <a:srgbClr val="00F400"/>
                </a:solidFill>
                <a:latin typeface="Trebuchet MS"/>
                <a:cs typeface="Trebuchet MS"/>
              </a:rPr>
              <a:t>start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) -- </a:t>
            </a:r>
            <a:r>
              <a:rPr sz="3100" spc="-170" dirty="0">
                <a:solidFill>
                  <a:srgbClr val="00F400"/>
                </a:solidFill>
                <a:latin typeface="Trebuchet MS"/>
                <a:cs typeface="Trebuchet MS"/>
              </a:rPr>
              <a:t>end</a:t>
            </a:r>
            <a:r>
              <a:rPr sz="3100" spc="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121920">
              <a:lnSpc>
                <a:spcPts val="3504"/>
              </a:lnSpc>
            </a:pP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Example: </a:t>
            </a: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Ctl-x( </a:t>
            </a: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Ctl-n</a:t>
            </a:r>
            <a:r>
              <a:rPr sz="3100" spc="3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e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execute</a:t>
            </a:r>
            <a:r>
              <a:rPr sz="3100" spc="10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Esc-num -- </a:t>
            </a:r>
            <a:r>
              <a:rPr sz="3100" spc="-55" dirty="0">
                <a:solidFill>
                  <a:srgbClr val="00F400"/>
                </a:solidFill>
                <a:latin typeface="Trebuchet MS"/>
                <a:cs typeface="Trebuchet MS"/>
              </a:rPr>
              <a:t>do </a:t>
            </a:r>
            <a:r>
              <a:rPr sz="3100" spc="-160" dirty="0">
                <a:solidFill>
                  <a:srgbClr val="00F400"/>
                </a:solidFill>
                <a:latin typeface="Trebuchet MS"/>
                <a:cs typeface="Trebuchet MS"/>
              </a:rPr>
              <a:t>num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00F400"/>
                </a:solidFill>
                <a:latin typeface="Trebuchet MS"/>
                <a:cs typeface="Trebuchet MS"/>
              </a:rPr>
              <a:t>times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lr>
                <a:srgbClr val="000000"/>
              </a:buClr>
              <a:buChar char="·"/>
              <a:tabLst>
                <a:tab pos="254000" algn="l"/>
                <a:tab pos="1207770" algn="l"/>
              </a:tabLst>
            </a:pP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Ctl-/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undo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387" y="7599171"/>
            <a:ext cx="11530965" cy="18300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 marR="30480" algn="ctr">
              <a:lnSpc>
                <a:spcPct val="71000"/>
              </a:lnSpc>
              <a:spcBef>
                <a:spcPts val="1490"/>
              </a:spcBef>
            </a:pP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000" i="1" spc="-265" dirty="0">
                <a:solidFill>
                  <a:srgbClr val="FDFEFE"/>
                </a:solidFill>
                <a:latin typeface="Trebuchet MS"/>
                <a:cs typeface="Trebuchet MS"/>
              </a:rPr>
              <a:t>Open </a:t>
            </a:r>
            <a:r>
              <a:rPr sz="4000" i="1" spc="-2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000" i="1" spc="-415" dirty="0">
                <a:solidFill>
                  <a:srgbClr val="FDFEFE"/>
                </a:solidFill>
                <a:latin typeface="Trebuchet MS"/>
                <a:cs typeface="Trebuchet MS"/>
              </a:rPr>
              <a:t>new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000" i="1" spc="-395" dirty="0">
                <a:solidFill>
                  <a:srgbClr val="FDFEFE"/>
                </a:solidFill>
                <a:latin typeface="Trebuchet MS"/>
                <a:cs typeface="Trebuchet MS"/>
              </a:rPr>
              <a:t>called </a:t>
            </a:r>
            <a:r>
              <a:rPr sz="4000" i="1" spc="-465" dirty="0">
                <a:solidFill>
                  <a:srgbClr val="FDFEFE"/>
                </a:solidFill>
                <a:latin typeface="Trebuchet MS"/>
                <a:cs typeface="Trebuchet MS"/>
              </a:rPr>
              <a:t>‘motivation’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and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write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‘I </a:t>
            </a:r>
            <a:r>
              <a:rPr sz="4000" i="1" spc="-440" dirty="0">
                <a:solidFill>
                  <a:srgbClr val="FDFEFE"/>
                </a:solidFill>
                <a:latin typeface="Trebuchet MS"/>
                <a:cs typeface="Trebuchet MS"/>
              </a:rPr>
              <a:t>love 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emacs </a:t>
            </a: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my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whole </a:t>
            </a:r>
            <a:r>
              <a:rPr sz="4000" i="1" spc="-445" dirty="0">
                <a:solidFill>
                  <a:srgbClr val="FDFEFE"/>
                </a:solidFill>
                <a:latin typeface="Trebuchet MS"/>
                <a:cs typeface="Trebuchet MS"/>
              </a:rPr>
              <a:t>heart!’ </a:t>
            </a:r>
            <a:r>
              <a:rPr sz="3200" i="1" spc="-1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r>
              <a:rPr sz="2400" i="1" spc="-15" baseline="24305" dirty="0">
                <a:solidFill>
                  <a:srgbClr val="FDFEFE"/>
                </a:solidFill>
                <a:latin typeface="Trebuchet MS"/>
                <a:cs typeface="Trebuchet MS"/>
              </a:rPr>
              <a:t>16 </a:t>
            </a:r>
            <a:r>
              <a:rPr sz="4000" i="1" spc="-450" dirty="0">
                <a:solidFill>
                  <a:srgbClr val="FDFEFE"/>
                </a:solidFill>
                <a:latin typeface="Trebuchet MS"/>
                <a:cs typeface="Trebuchet MS"/>
              </a:rPr>
              <a:t>times. </a:t>
            </a:r>
            <a:r>
              <a:rPr sz="4000" i="1" spc="-409" dirty="0">
                <a:solidFill>
                  <a:srgbClr val="FDFEFE"/>
                </a:solidFill>
                <a:latin typeface="Trebuchet MS"/>
                <a:cs typeface="Trebuchet MS"/>
              </a:rPr>
              <a:t>Then, </a:t>
            </a:r>
            <a:r>
              <a:rPr sz="4000" i="1" spc="-365" dirty="0">
                <a:solidFill>
                  <a:srgbClr val="FDFEFE"/>
                </a:solidFill>
                <a:latin typeface="Trebuchet MS"/>
                <a:cs typeface="Trebuchet MS"/>
              </a:rPr>
              <a:t>replace</a:t>
            </a:r>
            <a:r>
              <a:rPr sz="4000" i="1" spc="-6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‘heart’</a:t>
            </a:r>
            <a:endParaRPr sz="4000">
              <a:latin typeface="Trebuchet MS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1200"/>
              </a:spcBef>
            </a:pP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‘mind’ </a:t>
            </a:r>
            <a:r>
              <a:rPr sz="4000" i="1" spc="-34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every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4000" i="1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line.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650999"/>
            <a:ext cx="9945370" cy="3497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845">
              <a:lnSpc>
                <a:spcPct val="100000"/>
              </a:lnSpc>
              <a:spcBef>
                <a:spcPts val="10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Editing </a:t>
            </a:r>
            <a:r>
              <a:rPr sz="3700" spc="-180" dirty="0">
                <a:solidFill>
                  <a:srgbClr val="FDFEFE"/>
                </a:solidFill>
                <a:latin typeface="Trebuchet MS"/>
                <a:cs typeface="Trebuchet MS"/>
              </a:rPr>
              <a:t>text </a:t>
            </a:r>
            <a:r>
              <a:rPr sz="3700" spc="-260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</a:t>
            </a:r>
            <a:r>
              <a:rPr sz="3700" spc="2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35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Set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up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 </a:t>
            </a: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(dark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terminal</a:t>
            </a:r>
            <a:r>
              <a:rPr sz="4200" spc="5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recommended)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$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937" y="5943091"/>
            <a:ext cx="52755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2400" spc="-120" dirty="0">
                <a:solidFill>
                  <a:srgbClr val="FDF700"/>
                </a:solidFill>
                <a:latin typeface="Trebuchet MS"/>
                <a:cs typeface="Trebuchet MS"/>
              </a:rPr>
              <a:t>slides </a:t>
            </a:r>
            <a:r>
              <a:rPr sz="2400" spc="-195" dirty="0">
                <a:solidFill>
                  <a:srgbClr val="FDF700"/>
                </a:solidFill>
                <a:latin typeface="Trebuchet MS"/>
                <a:cs typeface="Trebuchet MS"/>
              </a:rPr>
              <a:t>at</a:t>
            </a:r>
            <a:r>
              <a:rPr sz="2400" spc="-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  <a:hlinkClick r:id="rId2"/>
              </a:rPr>
              <a:t>www.slideshare.net/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u="sng" spc="-12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brandonliu/introduction-to-vim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7543292"/>
            <a:ext cx="5172710" cy="1275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59"/>
              </a:spcBef>
            </a:pPr>
            <a:r>
              <a:rPr sz="4200" spc="-1025" dirty="0">
                <a:solidFill>
                  <a:srgbClr val="FDF700"/>
                </a:solidFill>
                <a:latin typeface="Trebuchet MS"/>
                <a:cs typeface="Trebuchet MS"/>
              </a:rPr>
              <a:t>/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search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n/N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 </a:t>
            </a:r>
            <a:r>
              <a:rPr sz="4200" spc="-305" dirty="0">
                <a:solidFill>
                  <a:srgbClr val="FDF700"/>
                </a:solidFill>
                <a:latin typeface="Trebuchet MS"/>
                <a:cs typeface="Trebuchet MS"/>
              </a:rPr>
              <a:t>navigate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search</a:t>
            </a:r>
            <a:r>
              <a:rPr sz="4200" spc="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results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7941" y="4957015"/>
            <a:ext cx="6125044" cy="459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350" y="6593306"/>
            <a:ext cx="1289050" cy="353060"/>
          </a:xfrm>
          <a:custGeom>
            <a:avLst/>
            <a:gdLst/>
            <a:ahLst/>
            <a:cxnLst/>
            <a:rect l="l" t="t" r="r" b="b"/>
            <a:pathLst>
              <a:path w="1289050" h="353059">
                <a:moveTo>
                  <a:pt x="1112583" y="0"/>
                </a:moveTo>
                <a:lnTo>
                  <a:pt x="1112583" y="88226"/>
                </a:lnTo>
                <a:lnTo>
                  <a:pt x="0" y="88226"/>
                </a:lnTo>
                <a:lnTo>
                  <a:pt x="0" y="264693"/>
                </a:lnTo>
                <a:lnTo>
                  <a:pt x="1112583" y="264693"/>
                </a:lnTo>
                <a:lnTo>
                  <a:pt x="1112583" y="352920"/>
                </a:lnTo>
                <a:lnTo>
                  <a:pt x="1289050" y="176466"/>
                </a:lnTo>
                <a:lnTo>
                  <a:pt x="1112583" y="0"/>
                </a:lnTo>
                <a:close/>
              </a:path>
            </a:pathLst>
          </a:custGeom>
          <a:solidFill>
            <a:srgbClr val="FFA29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FA7D1A-BF43-B445-B3EC-D017CF24D47C}"/>
              </a:ext>
            </a:extLst>
          </p:cNvPr>
          <p:cNvSpPr txBox="1"/>
          <p:nvPr/>
        </p:nvSpPr>
        <p:spPr>
          <a:xfrm>
            <a:off x="3149600" y="685800"/>
            <a:ext cx="78486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lang="en-US" sz="8400" spc="-430" dirty="0">
                <a:solidFill>
                  <a:srgbClr val="FFFFFF"/>
                </a:solidFill>
                <a:latin typeface="Arial"/>
                <a:cs typeface="Arial"/>
              </a:rPr>
              <a:t> online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13DE5-AF7C-C649-9E32-ECD890B464A2}"/>
              </a:ext>
            </a:extLst>
          </p:cNvPr>
          <p:cNvSpPr txBox="1"/>
          <p:nvPr/>
        </p:nvSpPr>
        <p:spPr>
          <a:xfrm>
            <a:off x="711200" y="4166374"/>
            <a:ext cx="863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/terminalproject2021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9EC5-2608-7845-A2A1-985E8DF60032}"/>
              </a:ext>
            </a:extLst>
          </p:cNvPr>
          <p:cNvSpPr txBox="1"/>
          <p:nvPr/>
        </p:nvSpPr>
        <p:spPr>
          <a:xfrm>
            <a:off x="863600" y="5691257"/>
            <a:ext cx="74950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Open Terminal on your Mac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Download shell-lesson-</a:t>
            </a:r>
            <a:r>
              <a:rPr lang="en-US" sz="4000" dirty="0" err="1">
                <a:solidFill>
                  <a:schemeClr val="bg1"/>
                </a:solidFill>
              </a:rPr>
              <a:t>data.zip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shelldata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Save it on your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A345-B6C2-624E-9E01-354B33F2AF95}"/>
              </a:ext>
            </a:extLst>
          </p:cNvPr>
          <p:cNvSpPr txBox="1"/>
          <p:nvPr/>
        </p:nvSpPr>
        <p:spPr>
          <a:xfrm>
            <a:off x="13235940" y="2903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9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175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http://cheatsheetworld.com/pro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4800091"/>
            <a:ext cx="9264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7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gramming/unix-linux-cheat-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24" y="5409691"/>
            <a:ext cx="208533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30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sheet/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437" y="2145283"/>
            <a:ext cx="12344400" cy="557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ctr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homework: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600075" algn="ctr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85" dirty="0">
                <a:solidFill>
                  <a:srgbClr val="FDF700"/>
                </a:solidFill>
                <a:latin typeface="Trebuchet MS"/>
                <a:cs typeface="Trebuchet MS"/>
              </a:rPr>
              <a:t>own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nicknames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unix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commands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--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most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useful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win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</a:t>
            </a:r>
            <a:r>
              <a:rPr sz="4200" spc="2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prize!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marL="1503045" marR="5080" indent="-1490980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rm,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mv,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safer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(check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man 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pages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interactive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option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409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each)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Trebuchet MS"/>
              <a:cs typeface="Trebuchet MS"/>
            </a:endParaRPr>
          </a:p>
          <a:p>
            <a:pPr marR="454025" algn="ctr">
              <a:lnSpc>
                <a:spcPct val="100000"/>
              </a:lnSpc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Practice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with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text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editor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choice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42296" y="304800"/>
            <a:ext cx="5486400" cy="1295400"/>
            <a:chOff x="3542296" y="304800"/>
            <a:chExt cx="5486400" cy="1295400"/>
          </a:xfrm>
        </p:grpSpPr>
        <p:sp>
          <p:nvSpPr>
            <p:cNvPr id="4" name="object 4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2730500" y="0"/>
                  </a:moveTo>
                  <a:lnTo>
                    <a:pt x="2656569" y="228"/>
                  </a:lnTo>
                  <a:lnTo>
                    <a:pt x="2583124" y="909"/>
                  </a:lnTo>
                  <a:lnTo>
                    <a:pt x="2510189" y="2037"/>
                  </a:lnTo>
                  <a:lnTo>
                    <a:pt x="2437789" y="3605"/>
                  </a:lnTo>
                  <a:lnTo>
                    <a:pt x="2365948" y="5610"/>
                  </a:lnTo>
                  <a:lnTo>
                    <a:pt x="2294691" y="8044"/>
                  </a:lnTo>
                  <a:lnTo>
                    <a:pt x="2224044" y="10902"/>
                  </a:lnTo>
                  <a:lnTo>
                    <a:pt x="2154030" y="14178"/>
                  </a:lnTo>
                  <a:lnTo>
                    <a:pt x="2084675" y="17866"/>
                  </a:lnTo>
                  <a:lnTo>
                    <a:pt x="2016003" y="21961"/>
                  </a:lnTo>
                  <a:lnTo>
                    <a:pt x="1948039" y="26457"/>
                  </a:lnTo>
                  <a:lnTo>
                    <a:pt x="1880807" y="31347"/>
                  </a:lnTo>
                  <a:lnTo>
                    <a:pt x="1814334" y="36628"/>
                  </a:lnTo>
                  <a:lnTo>
                    <a:pt x="1748643" y="42291"/>
                  </a:lnTo>
                  <a:lnTo>
                    <a:pt x="1683759" y="48333"/>
                  </a:lnTo>
                  <a:lnTo>
                    <a:pt x="1619707" y="54746"/>
                  </a:lnTo>
                  <a:lnTo>
                    <a:pt x="1556511" y="61526"/>
                  </a:lnTo>
                  <a:lnTo>
                    <a:pt x="1494197" y="68666"/>
                  </a:lnTo>
                  <a:lnTo>
                    <a:pt x="1432790" y="76161"/>
                  </a:lnTo>
                  <a:lnTo>
                    <a:pt x="1372313" y="84005"/>
                  </a:lnTo>
                  <a:lnTo>
                    <a:pt x="1312792" y="92192"/>
                  </a:lnTo>
                  <a:lnTo>
                    <a:pt x="1254251" y="100717"/>
                  </a:lnTo>
                  <a:lnTo>
                    <a:pt x="1196716" y="109573"/>
                  </a:lnTo>
                  <a:lnTo>
                    <a:pt x="1140211" y="118756"/>
                  </a:lnTo>
                  <a:lnTo>
                    <a:pt x="1084761" y="128258"/>
                  </a:lnTo>
                  <a:lnTo>
                    <a:pt x="1030390" y="138075"/>
                  </a:lnTo>
                  <a:lnTo>
                    <a:pt x="977123" y="148201"/>
                  </a:lnTo>
                  <a:lnTo>
                    <a:pt x="924986" y="158629"/>
                  </a:lnTo>
                  <a:lnTo>
                    <a:pt x="874003" y="169355"/>
                  </a:lnTo>
                  <a:lnTo>
                    <a:pt x="824198" y="180372"/>
                  </a:lnTo>
                  <a:lnTo>
                    <a:pt x="775597" y="191674"/>
                  </a:lnTo>
                  <a:lnTo>
                    <a:pt x="728224" y="203257"/>
                  </a:lnTo>
                  <a:lnTo>
                    <a:pt x="682104" y="215114"/>
                  </a:lnTo>
                  <a:lnTo>
                    <a:pt x="637261" y="227239"/>
                  </a:lnTo>
                  <a:lnTo>
                    <a:pt x="593721" y="239626"/>
                  </a:lnTo>
                  <a:lnTo>
                    <a:pt x="551509" y="252271"/>
                  </a:lnTo>
                  <a:lnTo>
                    <a:pt x="510648" y="265166"/>
                  </a:lnTo>
                  <a:lnTo>
                    <a:pt x="471164" y="278307"/>
                  </a:lnTo>
                  <a:lnTo>
                    <a:pt x="433082" y="291687"/>
                  </a:lnTo>
                  <a:lnTo>
                    <a:pt x="396426" y="305301"/>
                  </a:lnTo>
                  <a:lnTo>
                    <a:pt x="327492" y="333208"/>
                  </a:lnTo>
                  <a:lnTo>
                    <a:pt x="264561" y="361980"/>
                  </a:lnTo>
                  <a:lnTo>
                    <a:pt x="207831" y="391572"/>
                  </a:lnTo>
                  <a:lnTo>
                    <a:pt x="157499" y="421939"/>
                  </a:lnTo>
                  <a:lnTo>
                    <a:pt x="113764" y="453033"/>
                  </a:lnTo>
                  <a:lnTo>
                    <a:pt x="76825" y="484808"/>
                  </a:lnTo>
                  <a:lnTo>
                    <a:pt x="46879" y="517220"/>
                  </a:lnTo>
                  <a:lnTo>
                    <a:pt x="24124" y="550221"/>
                  </a:lnTo>
                  <a:lnTo>
                    <a:pt x="3909" y="600726"/>
                  </a:lnTo>
                  <a:lnTo>
                    <a:pt x="0" y="635000"/>
                  </a:lnTo>
                  <a:lnTo>
                    <a:pt x="981" y="652192"/>
                  </a:lnTo>
                  <a:lnTo>
                    <a:pt x="15505" y="703071"/>
                  </a:lnTo>
                  <a:lnTo>
                    <a:pt x="34590" y="736350"/>
                  </a:lnTo>
                  <a:lnTo>
                    <a:pt x="60965" y="769061"/>
                  </a:lnTo>
                  <a:lnTo>
                    <a:pt x="94433" y="801161"/>
                  </a:lnTo>
                  <a:lnTo>
                    <a:pt x="134795" y="832601"/>
                  </a:lnTo>
                  <a:lnTo>
                    <a:pt x="181853" y="863337"/>
                  </a:lnTo>
                  <a:lnTo>
                    <a:pt x="235408" y="893322"/>
                  </a:lnTo>
                  <a:lnTo>
                    <a:pt x="295264" y="922511"/>
                  </a:lnTo>
                  <a:lnTo>
                    <a:pt x="361221" y="950856"/>
                  </a:lnTo>
                  <a:lnTo>
                    <a:pt x="433082" y="978312"/>
                  </a:lnTo>
                  <a:lnTo>
                    <a:pt x="471164" y="991692"/>
                  </a:lnTo>
                  <a:lnTo>
                    <a:pt x="510648" y="1004833"/>
                  </a:lnTo>
                  <a:lnTo>
                    <a:pt x="551509" y="1017728"/>
                  </a:lnTo>
                  <a:lnTo>
                    <a:pt x="593721" y="1030373"/>
                  </a:lnTo>
                  <a:lnTo>
                    <a:pt x="637261" y="1042760"/>
                  </a:lnTo>
                  <a:lnTo>
                    <a:pt x="682104" y="1054885"/>
                  </a:lnTo>
                  <a:lnTo>
                    <a:pt x="728224" y="1066742"/>
                  </a:lnTo>
                  <a:lnTo>
                    <a:pt x="775597" y="1078325"/>
                  </a:lnTo>
                  <a:lnTo>
                    <a:pt x="824198" y="1089627"/>
                  </a:lnTo>
                  <a:lnTo>
                    <a:pt x="874003" y="1100644"/>
                  </a:lnTo>
                  <a:lnTo>
                    <a:pt x="924986" y="1111370"/>
                  </a:lnTo>
                  <a:lnTo>
                    <a:pt x="977123" y="1121798"/>
                  </a:lnTo>
                  <a:lnTo>
                    <a:pt x="1030390" y="1131924"/>
                  </a:lnTo>
                  <a:lnTo>
                    <a:pt x="1084761" y="1141741"/>
                  </a:lnTo>
                  <a:lnTo>
                    <a:pt x="1140211" y="1151243"/>
                  </a:lnTo>
                  <a:lnTo>
                    <a:pt x="1196716" y="1160426"/>
                  </a:lnTo>
                  <a:lnTo>
                    <a:pt x="1254251" y="1169282"/>
                  </a:lnTo>
                  <a:lnTo>
                    <a:pt x="1312792" y="1177807"/>
                  </a:lnTo>
                  <a:lnTo>
                    <a:pt x="1372313" y="1185994"/>
                  </a:lnTo>
                  <a:lnTo>
                    <a:pt x="1432790" y="1193838"/>
                  </a:lnTo>
                  <a:lnTo>
                    <a:pt x="1494197" y="1201333"/>
                  </a:lnTo>
                  <a:lnTo>
                    <a:pt x="1556511" y="1208473"/>
                  </a:lnTo>
                  <a:lnTo>
                    <a:pt x="1619707" y="1215253"/>
                  </a:lnTo>
                  <a:lnTo>
                    <a:pt x="1683759" y="1221666"/>
                  </a:lnTo>
                  <a:lnTo>
                    <a:pt x="1748643" y="1227708"/>
                  </a:lnTo>
                  <a:lnTo>
                    <a:pt x="1814334" y="1233371"/>
                  </a:lnTo>
                  <a:lnTo>
                    <a:pt x="1880807" y="1238652"/>
                  </a:lnTo>
                  <a:lnTo>
                    <a:pt x="1948039" y="1243542"/>
                  </a:lnTo>
                  <a:lnTo>
                    <a:pt x="2016003" y="1248038"/>
                  </a:lnTo>
                  <a:lnTo>
                    <a:pt x="2084675" y="1252133"/>
                  </a:lnTo>
                  <a:lnTo>
                    <a:pt x="2154030" y="1255821"/>
                  </a:lnTo>
                  <a:lnTo>
                    <a:pt x="2224044" y="1259097"/>
                  </a:lnTo>
                  <a:lnTo>
                    <a:pt x="2294691" y="1261955"/>
                  </a:lnTo>
                  <a:lnTo>
                    <a:pt x="2365948" y="1264389"/>
                  </a:lnTo>
                  <a:lnTo>
                    <a:pt x="2437789" y="1266394"/>
                  </a:lnTo>
                  <a:lnTo>
                    <a:pt x="2510189" y="1267962"/>
                  </a:lnTo>
                  <a:lnTo>
                    <a:pt x="2583124" y="1269090"/>
                  </a:lnTo>
                  <a:lnTo>
                    <a:pt x="2656569" y="1269771"/>
                  </a:lnTo>
                  <a:lnTo>
                    <a:pt x="2730500" y="1270000"/>
                  </a:lnTo>
                  <a:lnTo>
                    <a:pt x="2804430" y="1269771"/>
                  </a:lnTo>
                  <a:lnTo>
                    <a:pt x="2877875" y="1269090"/>
                  </a:lnTo>
                  <a:lnTo>
                    <a:pt x="2950810" y="1267962"/>
                  </a:lnTo>
                  <a:lnTo>
                    <a:pt x="3023210" y="1266394"/>
                  </a:lnTo>
                  <a:lnTo>
                    <a:pt x="3095051" y="1264389"/>
                  </a:lnTo>
                  <a:lnTo>
                    <a:pt x="3166308" y="1261955"/>
                  </a:lnTo>
                  <a:lnTo>
                    <a:pt x="3236955" y="1259097"/>
                  </a:lnTo>
                  <a:lnTo>
                    <a:pt x="3306969" y="1255821"/>
                  </a:lnTo>
                  <a:lnTo>
                    <a:pt x="3376324" y="1252133"/>
                  </a:lnTo>
                  <a:lnTo>
                    <a:pt x="3444996" y="1248038"/>
                  </a:lnTo>
                  <a:lnTo>
                    <a:pt x="3512960" y="1243542"/>
                  </a:lnTo>
                  <a:lnTo>
                    <a:pt x="3580192" y="1238652"/>
                  </a:lnTo>
                  <a:lnTo>
                    <a:pt x="3646665" y="1233371"/>
                  </a:lnTo>
                  <a:lnTo>
                    <a:pt x="3712356" y="1227708"/>
                  </a:lnTo>
                  <a:lnTo>
                    <a:pt x="3777240" y="1221666"/>
                  </a:lnTo>
                  <a:lnTo>
                    <a:pt x="3841292" y="1215253"/>
                  </a:lnTo>
                  <a:lnTo>
                    <a:pt x="3904488" y="1208473"/>
                  </a:lnTo>
                  <a:lnTo>
                    <a:pt x="3966802" y="1201333"/>
                  </a:lnTo>
                  <a:lnTo>
                    <a:pt x="4028209" y="1193838"/>
                  </a:lnTo>
                  <a:lnTo>
                    <a:pt x="4088686" y="1185994"/>
                  </a:lnTo>
                  <a:lnTo>
                    <a:pt x="4148207" y="1177807"/>
                  </a:lnTo>
                  <a:lnTo>
                    <a:pt x="4206748" y="1169282"/>
                  </a:lnTo>
                  <a:lnTo>
                    <a:pt x="4264283" y="1160426"/>
                  </a:lnTo>
                  <a:lnTo>
                    <a:pt x="4320788" y="1151243"/>
                  </a:lnTo>
                  <a:lnTo>
                    <a:pt x="4376238" y="1141741"/>
                  </a:lnTo>
                  <a:lnTo>
                    <a:pt x="4430609" y="1131924"/>
                  </a:lnTo>
                  <a:lnTo>
                    <a:pt x="4483876" y="1121798"/>
                  </a:lnTo>
                  <a:lnTo>
                    <a:pt x="4536013" y="1111370"/>
                  </a:lnTo>
                  <a:lnTo>
                    <a:pt x="4586996" y="1100644"/>
                  </a:lnTo>
                  <a:lnTo>
                    <a:pt x="4636801" y="1089627"/>
                  </a:lnTo>
                  <a:lnTo>
                    <a:pt x="4685402" y="1078325"/>
                  </a:lnTo>
                  <a:lnTo>
                    <a:pt x="4732775" y="1066742"/>
                  </a:lnTo>
                  <a:lnTo>
                    <a:pt x="4778895" y="1054885"/>
                  </a:lnTo>
                  <a:lnTo>
                    <a:pt x="4823738" y="1042760"/>
                  </a:lnTo>
                  <a:lnTo>
                    <a:pt x="4867278" y="1030373"/>
                  </a:lnTo>
                  <a:lnTo>
                    <a:pt x="4909490" y="1017728"/>
                  </a:lnTo>
                  <a:lnTo>
                    <a:pt x="4950351" y="1004833"/>
                  </a:lnTo>
                  <a:lnTo>
                    <a:pt x="4989835" y="991692"/>
                  </a:lnTo>
                  <a:lnTo>
                    <a:pt x="5027917" y="978312"/>
                  </a:lnTo>
                  <a:lnTo>
                    <a:pt x="5064573" y="964698"/>
                  </a:lnTo>
                  <a:lnTo>
                    <a:pt x="5133507" y="936791"/>
                  </a:lnTo>
                  <a:lnTo>
                    <a:pt x="5196438" y="908019"/>
                  </a:lnTo>
                  <a:lnTo>
                    <a:pt x="5253168" y="878427"/>
                  </a:lnTo>
                  <a:lnTo>
                    <a:pt x="5303500" y="848060"/>
                  </a:lnTo>
                  <a:lnTo>
                    <a:pt x="5347235" y="816966"/>
                  </a:lnTo>
                  <a:lnTo>
                    <a:pt x="5384174" y="785191"/>
                  </a:lnTo>
                  <a:lnTo>
                    <a:pt x="5414120" y="752779"/>
                  </a:lnTo>
                  <a:lnTo>
                    <a:pt x="5436875" y="719778"/>
                  </a:lnTo>
                  <a:lnTo>
                    <a:pt x="5457090" y="669273"/>
                  </a:lnTo>
                  <a:lnTo>
                    <a:pt x="5461000" y="635000"/>
                  </a:lnTo>
                  <a:lnTo>
                    <a:pt x="5460018" y="617807"/>
                  </a:lnTo>
                  <a:lnTo>
                    <a:pt x="5445494" y="566928"/>
                  </a:lnTo>
                  <a:lnTo>
                    <a:pt x="5426409" y="533649"/>
                  </a:lnTo>
                  <a:lnTo>
                    <a:pt x="5400034" y="500938"/>
                  </a:lnTo>
                  <a:lnTo>
                    <a:pt x="5366566" y="468838"/>
                  </a:lnTo>
                  <a:lnTo>
                    <a:pt x="5326204" y="437398"/>
                  </a:lnTo>
                  <a:lnTo>
                    <a:pt x="5279146" y="406662"/>
                  </a:lnTo>
                  <a:lnTo>
                    <a:pt x="5225591" y="376677"/>
                  </a:lnTo>
                  <a:lnTo>
                    <a:pt x="5165735" y="347488"/>
                  </a:lnTo>
                  <a:lnTo>
                    <a:pt x="5099778" y="319143"/>
                  </a:lnTo>
                  <a:lnTo>
                    <a:pt x="5027917" y="291687"/>
                  </a:lnTo>
                  <a:lnTo>
                    <a:pt x="4989835" y="278307"/>
                  </a:lnTo>
                  <a:lnTo>
                    <a:pt x="4950351" y="265166"/>
                  </a:lnTo>
                  <a:lnTo>
                    <a:pt x="4909490" y="252271"/>
                  </a:lnTo>
                  <a:lnTo>
                    <a:pt x="4867278" y="239626"/>
                  </a:lnTo>
                  <a:lnTo>
                    <a:pt x="4823738" y="227239"/>
                  </a:lnTo>
                  <a:lnTo>
                    <a:pt x="4778895" y="215114"/>
                  </a:lnTo>
                  <a:lnTo>
                    <a:pt x="4732775" y="203257"/>
                  </a:lnTo>
                  <a:lnTo>
                    <a:pt x="4685402" y="191674"/>
                  </a:lnTo>
                  <a:lnTo>
                    <a:pt x="4636801" y="180372"/>
                  </a:lnTo>
                  <a:lnTo>
                    <a:pt x="4586996" y="169355"/>
                  </a:lnTo>
                  <a:lnTo>
                    <a:pt x="4536013" y="158629"/>
                  </a:lnTo>
                  <a:lnTo>
                    <a:pt x="4483876" y="148201"/>
                  </a:lnTo>
                  <a:lnTo>
                    <a:pt x="4430609" y="138075"/>
                  </a:lnTo>
                  <a:lnTo>
                    <a:pt x="4376238" y="128258"/>
                  </a:lnTo>
                  <a:lnTo>
                    <a:pt x="4320788" y="118756"/>
                  </a:lnTo>
                  <a:lnTo>
                    <a:pt x="4264283" y="109573"/>
                  </a:lnTo>
                  <a:lnTo>
                    <a:pt x="4206748" y="100717"/>
                  </a:lnTo>
                  <a:lnTo>
                    <a:pt x="4148207" y="92192"/>
                  </a:lnTo>
                  <a:lnTo>
                    <a:pt x="4088686" y="84005"/>
                  </a:lnTo>
                  <a:lnTo>
                    <a:pt x="4028209" y="76161"/>
                  </a:lnTo>
                  <a:lnTo>
                    <a:pt x="3966802" y="68666"/>
                  </a:lnTo>
                  <a:lnTo>
                    <a:pt x="3904488" y="61526"/>
                  </a:lnTo>
                  <a:lnTo>
                    <a:pt x="3841292" y="54746"/>
                  </a:lnTo>
                  <a:lnTo>
                    <a:pt x="3777240" y="48333"/>
                  </a:lnTo>
                  <a:lnTo>
                    <a:pt x="3712356" y="42291"/>
                  </a:lnTo>
                  <a:lnTo>
                    <a:pt x="3646665" y="36628"/>
                  </a:lnTo>
                  <a:lnTo>
                    <a:pt x="3580192" y="31347"/>
                  </a:lnTo>
                  <a:lnTo>
                    <a:pt x="3512960" y="26457"/>
                  </a:lnTo>
                  <a:lnTo>
                    <a:pt x="3444996" y="21961"/>
                  </a:lnTo>
                  <a:lnTo>
                    <a:pt x="3376324" y="17866"/>
                  </a:lnTo>
                  <a:lnTo>
                    <a:pt x="3306969" y="14178"/>
                  </a:lnTo>
                  <a:lnTo>
                    <a:pt x="3236955" y="10902"/>
                  </a:lnTo>
                  <a:lnTo>
                    <a:pt x="3166308" y="8044"/>
                  </a:lnTo>
                  <a:lnTo>
                    <a:pt x="3095051" y="5610"/>
                  </a:lnTo>
                  <a:lnTo>
                    <a:pt x="3023210" y="3605"/>
                  </a:lnTo>
                  <a:lnTo>
                    <a:pt x="2950810" y="2037"/>
                  </a:lnTo>
                  <a:lnTo>
                    <a:pt x="2877875" y="909"/>
                  </a:lnTo>
                  <a:lnTo>
                    <a:pt x="2804430" y="228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0" y="635001"/>
                  </a:moveTo>
                  <a:lnTo>
                    <a:pt x="8759" y="583766"/>
                  </a:lnTo>
                  <a:lnTo>
                    <a:pt x="34590" y="533650"/>
                  </a:lnTo>
                  <a:lnTo>
                    <a:pt x="60965" y="500938"/>
                  </a:lnTo>
                  <a:lnTo>
                    <a:pt x="94433" y="468838"/>
                  </a:lnTo>
                  <a:lnTo>
                    <a:pt x="134795" y="437397"/>
                  </a:lnTo>
                  <a:lnTo>
                    <a:pt x="181853" y="406661"/>
                  </a:lnTo>
                  <a:lnTo>
                    <a:pt x="235409" y="376676"/>
                  </a:lnTo>
                  <a:lnTo>
                    <a:pt x="295264" y="347488"/>
                  </a:lnTo>
                  <a:lnTo>
                    <a:pt x="361222" y="319142"/>
                  </a:lnTo>
                  <a:lnTo>
                    <a:pt x="433082" y="291686"/>
                  </a:lnTo>
                  <a:lnTo>
                    <a:pt x="471165" y="278306"/>
                  </a:lnTo>
                  <a:lnTo>
                    <a:pt x="510648" y="265165"/>
                  </a:lnTo>
                  <a:lnTo>
                    <a:pt x="551509" y="252270"/>
                  </a:lnTo>
                  <a:lnTo>
                    <a:pt x="593722" y="239625"/>
                  </a:lnTo>
                  <a:lnTo>
                    <a:pt x="637262" y="227238"/>
                  </a:lnTo>
                  <a:lnTo>
                    <a:pt x="682104" y="215113"/>
                  </a:lnTo>
                  <a:lnTo>
                    <a:pt x="728224" y="203256"/>
                  </a:lnTo>
                  <a:lnTo>
                    <a:pt x="775598" y="191674"/>
                  </a:lnTo>
                  <a:lnTo>
                    <a:pt x="824199" y="180371"/>
                  </a:lnTo>
                  <a:lnTo>
                    <a:pt x="874004" y="169354"/>
                  </a:lnTo>
                  <a:lnTo>
                    <a:pt x="924987" y="158628"/>
                  </a:lnTo>
                  <a:lnTo>
                    <a:pt x="977124" y="148200"/>
                  </a:lnTo>
                  <a:lnTo>
                    <a:pt x="1030391" y="138074"/>
                  </a:lnTo>
                  <a:lnTo>
                    <a:pt x="1084762" y="128257"/>
                  </a:lnTo>
                  <a:lnTo>
                    <a:pt x="1140212" y="118755"/>
                  </a:lnTo>
                  <a:lnTo>
                    <a:pt x="1196717" y="109573"/>
                  </a:lnTo>
                  <a:lnTo>
                    <a:pt x="1254252" y="100716"/>
                  </a:lnTo>
                  <a:lnTo>
                    <a:pt x="1312793" y="92192"/>
                  </a:lnTo>
                  <a:lnTo>
                    <a:pt x="1372314" y="84004"/>
                  </a:lnTo>
                  <a:lnTo>
                    <a:pt x="1432791" y="76161"/>
                  </a:lnTo>
                  <a:lnTo>
                    <a:pt x="1494199" y="68666"/>
                  </a:lnTo>
                  <a:lnTo>
                    <a:pt x="1556513" y="61525"/>
                  </a:lnTo>
                  <a:lnTo>
                    <a:pt x="1619708" y="54746"/>
                  </a:lnTo>
                  <a:lnTo>
                    <a:pt x="1683760" y="48332"/>
                  </a:lnTo>
                  <a:lnTo>
                    <a:pt x="1748644" y="42291"/>
                  </a:lnTo>
                  <a:lnTo>
                    <a:pt x="1814335" y="36627"/>
                  </a:lnTo>
                  <a:lnTo>
                    <a:pt x="1880809" y="31347"/>
                  </a:lnTo>
                  <a:lnTo>
                    <a:pt x="1948040" y="26456"/>
                  </a:lnTo>
                  <a:lnTo>
                    <a:pt x="2016004" y="21961"/>
                  </a:lnTo>
                  <a:lnTo>
                    <a:pt x="2084676" y="17866"/>
                  </a:lnTo>
                  <a:lnTo>
                    <a:pt x="2154031" y="14178"/>
                  </a:lnTo>
                  <a:lnTo>
                    <a:pt x="2224045" y="10902"/>
                  </a:lnTo>
                  <a:lnTo>
                    <a:pt x="2294693" y="8044"/>
                  </a:lnTo>
                  <a:lnTo>
                    <a:pt x="2365950" y="5610"/>
                  </a:lnTo>
                  <a:lnTo>
                    <a:pt x="2437791" y="3605"/>
                  </a:lnTo>
                  <a:lnTo>
                    <a:pt x="2510191" y="2036"/>
                  </a:lnTo>
                  <a:lnTo>
                    <a:pt x="2583126" y="909"/>
                  </a:lnTo>
                  <a:lnTo>
                    <a:pt x="2656571" y="228"/>
                  </a:lnTo>
                  <a:lnTo>
                    <a:pt x="2730501" y="0"/>
                  </a:lnTo>
                  <a:lnTo>
                    <a:pt x="2804432" y="228"/>
                  </a:lnTo>
                  <a:lnTo>
                    <a:pt x="2877877" y="909"/>
                  </a:lnTo>
                  <a:lnTo>
                    <a:pt x="2950813" y="2036"/>
                  </a:lnTo>
                  <a:lnTo>
                    <a:pt x="3023213" y="3605"/>
                  </a:lnTo>
                  <a:lnTo>
                    <a:pt x="3095055" y="5610"/>
                  </a:lnTo>
                  <a:lnTo>
                    <a:pt x="3166312" y="8044"/>
                  </a:lnTo>
                  <a:lnTo>
                    <a:pt x="3236960" y="10902"/>
                  </a:lnTo>
                  <a:lnTo>
                    <a:pt x="3306974" y="14178"/>
                  </a:lnTo>
                  <a:lnTo>
                    <a:pt x="3376329" y="17866"/>
                  </a:lnTo>
                  <a:lnTo>
                    <a:pt x="3445002" y="21961"/>
                  </a:lnTo>
                  <a:lnTo>
                    <a:pt x="3512966" y="26456"/>
                  </a:lnTo>
                  <a:lnTo>
                    <a:pt x="3580197" y="31347"/>
                  </a:lnTo>
                  <a:lnTo>
                    <a:pt x="3646671" y="36627"/>
                  </a:lnTo>
                  <a:lnTo>
                    <a:pt x="3712362" y="42291"/>
                  </a:lnTo>
                  <a:lnTo>
                    <a:pt x="3777246" y="48332"/>
                  </a:lnTo>
                  <a:lnTo>
                    <a:pt x="3841298" y="54746"/>
                  </a:lnTo>
                  <a:lnTo>
                    <a:pt x="3904494" y="61525"/>
                  </a:lnTo>
                  <a:lnTo>
                    <a:pt x="3966808" y="68666"/>
                  </a:lnTo>
                  <a:lnTo>
                    <a:pt x="4028216" y="76161"/>
                  </a:lnTo>
                  <a:lnTo>
                    <a:pt x="4088693" y="84004"/>
                  </a:lnTo>
                  <a:lnTo>
                    <a:pt x="4148214" y="92192"/>
                  </a:lnTo>
                  <a:lnTo>
                    <a:pt x="4206754" y="100716"/>
                  </a:lnTo>
                  <a:lnTo>
                    <a:pt x="4264289" y="109573"/>
                  </a:lnTo>
                  <a:lnTo>
                    <a:pt x="4320795" y="118755"/>
                  </a:lnTo>
                  <a:lnTo>
                    <a:pt x="4376245" y="128257"/>
                  </a:lnTo>
                  <a:lnTo>
                    <a:pt x="4430616" y="138074"/>
                  </a:lnTo>
                  <a:lnTo>
                    <a:pt x="4483882" y="148200"/>
                  </a:lnTo>
                  <a:lnTo>
                    <a:pt x="4536019" y="158628"/>
                  </a:lnTo>
                  <a:lnTo>
                    <a:pt x="4587002" y="169354"/>
                  </a:lnTo>
                  <a:lnTo>
                    <a:pt x="4636807" y="180371"/>
                  </a:lnTo>
                  <a:lnTo>
                    <a:pt x="4685408" y="191674"/>
                  </a:lnTo>
                  <a:lnTo>
                    <a:pt x="4732781" y="203256"/>
                  </a:lnTo>
                  <a:lnTo>
                    <a:pt x="4778901" y="215113"/>
                  </a:lnTo>
                  <a:lnTo>
                    <a:pt x="4823744" y="227238"/>
                  </a:lnTo>
                  <a:lnTo>
                    <a:pt x="4867283" y="239625"/>
                  </a:lnTo>
                  <a:lnTo>
                    <a:pt x="4909496" y="252270"/>
                  </a:lnTo>
                  <a:lnTo>
                    <a:pt x="4950356" y="265165"/>
                  </a:lnTo>
                  <a:lnTo>
                    <a:pt x="4989840" y="278306"/>
                  </a:lnTo>
                  <a:lnTo>
                    <a:pt x="5027922" y="291686"/>
                  </a:lnTo>
                  <a:lnTo>
                    <a:pt x="5064578" y="305300"/>
                  </a:lnTo>
                  <a:lnTo>
                    <a:pt x="5133511" y="333207"/>
                  </a:lnTo>
                  <a:lnTo>
                    <a:pt x="5196442" y="361979"/>
                  </a:lnTo>
                  <a:lnTo>
                    <a:pt x="5253173" y="391572"/>
                  </a:lnTo>
                  <a:lnTo>
                    <a:pt x="5303504" y="421938"/>
                  </a:lnTo>
                  <a:lnTo>
                    <a:pt x="5347238" y="453032"/>
                  </a:lnTo>
                  <a:lnTo>
                    <a:pt x="5384178" y="484808"/>
                  </a:lnTo>
                  <a:lnTo>
                    <a:pt x="5414124" y="517220"/>
                  </a:lnTo>
                  <a:lnTo>
                    <a:pt x="5436878" y="550221"/>
                  </a:lnTo>
                  <a:lnTo>
                    <a:pt x="5457093" y="600727"/>
                  </a:lnTo>
                  <a:lnTo>
                    <a:pt x="5461003" y="635001"/>
                  </a:lnTo>
                  <a:lnTo>
                    <a:pt x="5460021" y="652194"/>
                  </a:lnTo>
                  <a:lnTo>
                    <a:pt x="5445497" y="703073"/>
                  </a:lnTo>
                  <a:lnTo>
                    <a:pt x="5426412" y="736352"/>
                  </a:lnTo>
                  <a:lnTo>
                    <a:pt x="5400037" y="769064"/>
                  </a:lnTo>
                  <a:lnTo>
                    <a:pt x="5366570" y="801163"/>
                  </a:lnTo>
                  <a:lnTo>
                    <a:pt x="5326208" y="832604"/>
                  </a:lnTo>
                  <a:lnTo>
                    <a:pt x="5279151" y="863340"/>
                  </a:lnTo>
                  <a:lnTo>
                    <a:pt x="5225595" y="893325"/>
                  </a:lnTo>
                  <a:lnTo>
                    <a:pt x="5165740" y="922513"/>
                  </a:lnTo>
                  <a:lnTo>
                    <a:pt x="5099783" y="950859"/>
                  </a:lnTo>
                  <a:lnTo>
                    <a:pt x="5027922" y="978315"/>
                  </a:lnTo>
                  <a:lnTo>
                    <a:pt x="4989840" y="991695"/>
                  </a:lnTo>
                  <a:lnTo>
                    <a:pt x="4950356" y="1004836"/>
                  </a:lnTo>
                  <a:lnTo>
                    <a:pt x="4909496" y="1017731"/>
                  </a:lnTo>
                  <a:lnTo>
                    <a:pt x="4867283" y="1030375"/>
                  </a:lnTo>
                  <a:lnTo>
                    <a:pt x="4823744" y="1042763"/>
                  </a:lnTo>
                  <a:lnTo>
                    <a:pt x="4778901" y="1054888"/>
                  </a:lnTo>
                  <a:lnTo>
                    <a:pt x="4732781" y="1066744"/>
                  </a:lnTo>
                  <a:lnTo>
                    <a:pt x="4685408" y="1078327"/>
                  </a:lnTo>
                  <a:lnTo>
                    <a:pt x="4636807" y="1089629"/>
                  </a:lnTo>
                  <a:lnTo>
                    <a:pt x="4587002" y="1100646"/>
                  </a:lnTo>
                  <a:lnTo>
                    <a:pt x="4536019" y="1111372"/>
                  </a:lnTo>
                  <a:lnTo>
                    <a:pt x="4483882" y="1121800"/>
                  </a:lnTo>
                  <a:lnTo>
                    <a:pt x="4430616" y="1131926"/>
                  </a:lnTo>
                  <a:lnTo>
                    <a:pt x="4376245" y="1141743"/>
                  </a:lnTo>
                  <a:lnTo>
                    <a:pt x="4320795" y="1151245"/>
                  </a:lnTo>
                  <a:lnTo>
                    <a:pt x="4264289" y="1160428"/>
                  </a:lnTo>
                  <a:lnTo>
                    <a:pt x="4206754" y="1169284"/>
                  </a:lnTo>
                  <a:lnTo>
                    <a:pt x="4148214" y="1177808"/>
                  </a:lnTo>
                  <a:lnTo>
                    <a:pt x="4088693" y="1185996"/>
                  </a:lnTo>
                  <a:lnTo>
                    <a:pt x="4028216" y="1193839"/>
                  </a:lnTo>
                  <a:lnTo>
                    <a:pt x="3966808" y="1201334"/>
                  </a:lnTo>
                  <a:lnTo>
                    <a:pt x="3904494" y="1208475"/>
                  </a:lnTo>
                  <a:lnTo>
                    <a:pt x="3841298" y="1215254"/>
                  </a:lnTo>
                  <a:lnTo>
                    <a:pt x="3777246" y="1221668"/>
                  </a:lnTo>
                  <a:lnTo>
                    <a:pt x="3712362" y="1227709"/>
                  </a:lnTo>
                  <a:lnTo>
                    <a:pt x="3646671" y="1233373"/>
                  </a:lnTo>
                  <a:lnTo>
                    <a:pt x="3580197" y="1238653"/>
                  </a:lnTo>
                  <a:lnTo>
                    <a:pt x="3512966" y="1243543"/>
                  </a:lnTo>
                  <a:lnTo>
                    <a:pt x="3445002" y="1248039"/>
                  </a:lnTo>
                  <a:lnTo>
                    <a:pt x="3376329" y="1252134"/>
                  </a:lnTo>
                  <a:lnTo>
                    <a:pt x="3306974" y="1255822"/>
                  </a:lnTo>
                  <a:lnTo>
                    <a:pt x="3236960" y="1259098"/>
                  </a:lnTo>
                  <a:lnTo>
                    <a:pt x="3166312" y="1261956"/>
                  </a:lnTo>
                  <a:lnTo>
                    <a:pt x="3095055" y="1264390"/>
                  </a:lnTo>
                  <a:lnTo>
                    <a:pt x="3023213" y="1266394"/>
                  </a:lnTo>
                  <a:lnTo>
                    <a:pt x="2950813" y="1267963"/>
                  </a:lnTo>
                  <a:lnTo>
                    <a:pt x="2877877" y="1269091"/>
                  </a:lnTo>
                  <a:lnTo>
                    <a:pt x="2804432" y="1269772"/>
                  </a:lnTo>
                  <a:lnTo>
                    <a:pt x="2730501" y="1270000"/>
                  </a:lnTo>
                  <a:lnTo>
                    <a:pt x="2656571" y="1269772"/>
                  </a:lnTo>
                  <a:lnTo>
                    <a:pt x="2583126" y="1269091"/>
                  </a:lnTo>
                  <a:lnTo>
                    <a:pt x="2510191" y="1267963"/>
                  </a:lnTo>
                  <a:lnTo>
                    <a:pt x="2437791" y="1266394"/>
                  </a:lnTo>
                  <a:lnTo>
                    <a:pt x="2365950" y="1264390"/>
                  </a:lnTo>
                  <a:lnTo>
                    <a:pt x="2294693" y="1261956"/>
                  </a:lnTo>
                  <a:lnTo>
                    <a:pt x="2224045" y="1259098"/>
                  </a:lnTo>
                  <a:lnTo>
                    <a:pt x="2154031" y="1255822"/>
                  </a:lnTo>
                  <a:lnTo>
                    <a:pt x="2084676" y="1252134"/>
                  </a:lnTo>
                  <a:lnTo>
                    <a:pt x="2016004" y="1248039"/>
                  </a:lnTo>
                  <a:lnTo>
                    <a:pt x="1948040" y="1243543"/>
                  </a:lnTo>
                  <a:lnTo>
                    <a:pt x="1880809" y="1238653"/>
                  </a:lnTo>
                  <a:lnTo>
                    <a:pt x="1814335" y="1233373"/>
                  </a:lnTo>
                  <a:lnTo>
                    <a:pt x="1748644" y="1227709"/>
                  </a:lnTo>
                  <a:lnTo>
                    <a:pt x="1683760" y="1221668"/>
                  </a:lnTo>
                  <a:lnTo>
                    <a:pt x="1619708" y="1215254"/>
                  </a:lnTo>
                  <a:lnTo>
                    <a:pt x="1556513" y="1208475"/>
                  </a:lnTo>
                  <a:lnTo>
                    <a:pt x="1494199" y="1201334"/>
                  </a:lnTo>
                  <a:lnTo>
                    <a:pt x="1432791" y="1193839"/>
                  </a:lnTo>
                  <a:lnTo>
                    <a:pt x="1372314" y="1185996"/>
                  </a:lnTo>
                  <a:lnTo>
                    <a:pt x="1312793" y="1177808"/>
                  </a:lnTo>
                  <a:lnTo>
                    <a:pt x="1254252" y="1169284"/>
                  </a:lnTo>
                  <a:lnTo>
                    <a:pt x="1196717" y="1160428"/>
                  </a:lnTo>
                  <a:lnTo>
                    <a:pt x="1140212" y="1151245"/>
                  </a:lnTo>
                  <a:lnTo>
                    <a:pt x="1084762" y="1141743"/>
                  </a:lnTo>
                  <a:lnTo>
                    <a:pt x="1030391" y="1131926"/>
                  </a:lnTo>
                  <a:lnTo>
                    <a:pt x="977124" y="1121800"/>
                  </a:lnTo>
                  <a:lnTo>
                    <a:pt x="924987" y="1111372"/>
                  </a:lnTo>
                  <a:lnTo>
                    <a:pt x="874004" y="1100646"/>
                  </a:lnTo>
                  <a:lnTo>
                    <a:pt x="824199" y="1089629"/>
                  </a:lnTo>
                  <a:lnTo>
                    <a:pt x="775598" y="1078327"/>
                  </a:lnTo>
                  <a:lnTo>
                    <a:pt x="728224" y="1066744"/>
                  </a:lnTo>
                  <a:lnTo>
                    <a:pt x="682104" y="1054888"/>
                  </a:lnTo>
                  <a:lnTo>
                    <a:pt x="637262" y="1042763"/>
                  </a:lnTo>
                  <a:lnTo>
                    <a:pt x="593722" y="1030375"/>
                  </a:lnTo>
                  <a:lnTo>
                    <a:pt x="551509" y="1017731"/>
                  </a:lnTo>
                  <a:lnTo>
                    <a:pt x="510648" y="1004836"/>
                  </a:lnTo>
                  <a:lnTo>
                    <a:pt x="471165" y="991695"/>
                  </a:lnTo>
                  <a:lnTo>
                    <a:pt x="433082" y="978315"/>
                  </a:lnTo>
                  <a:lnTo>
                    <a:pt x="396426" y="964701"/>
                  </a:lnTo>
                  <a:lnTo>
                    <a:pt x="327493" y="936794"/>
                  </a:lnTo>
                  <a:lnTo>
                    <a:pt x="264561" y="908022"/>
                  </a:lnTo>
                  <a:lnTo>
                    <a:pt x="207831" y="878429"/>
                  </a:lnTo>
                  <a:lnTo>
                    <a:pt x="157499" y="848063"/>
                  </a:lnTo>
                  <a:lnTo>
                    <a:pt x="113765" y="816969"/>
                  </a:lnTo>
                  <a:lnTo>
                    <a:pt x="76825" y="785193"/>
                  </a:lnTo>
                  <a:lnTo>
                    <a:pt x="46879" y="752782"/>
                  </a:lnTo>
                  <a:lnTo>
                    <a:pt x="24124" y="719780"/>
                  </a:lnTo>
                  <a:lnTo>
                    <a:pt x="3909" y="669274"/>
                  </a:lnTo>
                  <a:lnTo>
                    <a:pt x="0" y="6350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423164"/>
            <a:ext cx="345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FEFEFE"/>
                </a:solidFill>
                <a:latin typeface="Trebuchet MS"/>
                <a:cs typeface="Trebuchet MS"/>
              </a:rPr>
              <a:t>Unix</a:t>
            </a:r>
            <a:r>
              <a:rPr sz="4200" spc="-1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4200" spc="-229" dirty="0">
                <a:solidFill>
                  <a:srgbClr val="FEFEFE"/>
                </a:solidFill>
                <a:latin typeface="Trebuchet MS"/>
                <a:cs typeface="Trebuchet MS"/>
              </a:rPr>
              <a:t>Challenge!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037" y="1517395"/>
            <a:ext cx="11250930" cy="726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4810"/>
              </a:lnSpc>
              <a:spcBef>
                <a:spcPts val="100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229" dirty="0">
                <a:latin typeface="Trebuchet MS"/>
                <a:cs typeface="Trebuchet MS"/>
              </a:rPr>
              <a:t>Find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345" dirty="0">
                <a:latin typeface="Trebuchet MS"/>
                <a:cs typeface="Trebuchet MS"/>
              </a:rPr>
              <a:t>file </a:t>
            </a:r>
            <a:r>
              <a:rPr sz="4200" spc="-215" dirty="0">
                <a:latin typeface="Trebuchet MS"/>
                <a:cs typeface="Trebuchet MS"/>
              </a:rPr>
              <a:t>with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10" dirty="0">
                <a:latin typeface="Trebuchet MS"/>
                <a:cs typeface="Trebuchet MS"/>
              </a:rPr>
              <a:t>its</a:t>
            </a:r>
            <a:r>
              <a:rPr sz="4200" spc="180" dirty="0">
                <a:latin typeface="Trebuchet MS"/>
                <a:cs typeface="Trebuchet MS"/>
              </a:rPr>
              <a:t> </a:t>
            </a:r>
            <a:r>
              <a:rPr sz="4200" spc="-290" dirty="0">
                <a:latin typeface="Trebuchet MS"/>
                <a:cs typeface="Trebuchet MS"/>
              </a:rPr>
              <a:t>name</a:t>
            </a:r>
            <a:endParaRPr sz="4200">
              <a:latin typeface="Trebuchet MS"/>
              <a:cs typeface="Trebuchet MS"/>
            </a:endParaRPr>
          </a:p>
          <a:p>
            <a:pPr marL="6875145" marR="746125" indent="165100">
              <a:lnSpc>
                <a:spcPts val="2710"/>
              </a:lnSpc>
              <a:spcBef>
                <a:spcPts val="5"/>
              </a:spcBef>
            </a:pPr>
            <a:r>
              <a:rPr sz="2400" spc="-170" dirty="0">
                <a:latin typeface="Trebuchet MS"/>
                <a:cs typeface="Trebuchet MS"/>
              </a:rPr>
              <a:t>(hint: </a:t>
            </a:r>
            <a:r>
              <a:rPr sz="2400" spc="-185" dirty="0">
                <a:latin typeface="Trebuchet MS"/>
                <a:cs typeface="Trebuchet MS"/>
              </a:rPr>
              <a:t>it’s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vpac </a:t>
            </a:r>
            <a:r>
              <a:rPr sz="2400" spc="-90" dirty="0">
                <a:latin typeface="Trebuchet MS"/>
                <a:cs typeface="Trebuchet MS"/>
              </a:rPr>
              <a:t>directory  </a:t>
            </a:r>
            <a:r>
              <a:rPr sz="2400" spc="-130" dirty="0">
                <a:latin typeface="Trebuchet MS"/>
                <a:cs typeface="Trebuchet MS"/>
              </a:rPr>
              <a:t>involving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/home/holleyjk...)</a:t>
            </a:r>
            <a:endParaRPr sz="2400">
              <a:latin typeface="Trebuchet MS"/>
              <a:cs typeface="Trebuchet MS"/>
            </a:endParaRPr>
          </a:p>
          <a:p>
            <a:pPr marL="12700" marR="38735">
              <a:lnSpc>
                <a:spcPts val="4800"/>
              </a:lnSpc>
              <a:spcBef>
                <a:spcPts val="105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170" dirty="0">
                <a:latin typeface="Trebuchet MS"/>
                <a:cs typeface="Trebuchet MS"/>
              </a:rPr>
              <a:t>home </a:t>
            </a:r>
            <a:r>
              <a:rPr sz="4200" spc="-204" dirty="0">
                <a:latin typeface="Trebuchet MS"/>
                <a:cs typeface="Trebuchet MS"/>
              </a:rPr>
              <a:t>directory, </a:t>
            </a:r>
            <a:r>
              <a:rPr sz="4200" spc="-275" dirty="0">
                <a:latin typeface="Trebuchet MS"/>
                <a:cs typeface="Trebuchet MS"/>
              </a:rPr>
              <a:t>add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90" dirty="0">
                <a:latin typeface="Trebuchet MS"/>
                <a:cs typeface="Trebuchet MS"/>
              </a:rPr>
              <a:t>name 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0" dirty="0">
                <a:latin typeface="Trebuchet MS"/>
                <a:cs typeface="Trebuchet MS"/>
              </a:rPr>
              <a:t>filename,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80" dirty="0">
                <a:latin typeface="Trebuchet MS"/>
                <a:cs typeface="Trebuchet MS"/>
              </a:rPr>
              <a:t>change </a:t>
            </a:r>
            <a:r>
              <a:rPr sz="4200" spc="-155" dirty="0">
                <a:latin typeface="Trebuchet MS"/>
                <a:cs typeface="Trebuchet MS"/>
              </a:rPr>
              <a:t>permissions </a:t>
            </a:r>
            <a:r>
              <a:rPr sz="4200" spc="-15" dirty="0">
                <a:latin typeface="Trebuchet MS"/>
                <a:cs typeface="Trebuchet MS"/>
              </a:rPr>
              <a:t>so </a:t>
            </a:r>
            <a:r>
              <a:rPr sz="4200" spc="-290" dirty="0">
                <a:latin typeface="Trebuchet MS"/>
                <a:cs typeface="Trebuchet MS"/>
              </a:rPr>
              <a:t>that </a:t>
            </a:r>
            <a:r>
              <a:rPr sz="4200" spc="-125" dirty="0">
                <a:latin typeface="Trebuchet MS"/>
                <a:cs typeface="Trebuchet MS"/>
              </a:rPr>
              <a:t>you 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220" dirty="0">
                <a:latin typeface="Trebuchet MS"/>
                <a:cs typeface="Trebuchet MS"/>
              </a:rPr>
              <a:t>read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185" dirty="0">
                <a:latin typeface="Trebuchet MS"/>
                <a:cs typeface="Trebuchet MS"/>
              </a:rPr>
              <a:t>write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390" dirty="0">
                <a:latin typeface="Trebuchet MS"/>
                <a:cs typeface="Trebuchet MS"/>
              </a:rPr>
              <a:t>it, </a:t>
            </a:r>
            <a:r>
              <a:rPr sz="4200" spc="-235" dirty="0">
                <a:latin typeface="Trebuchet MS"/>
                <a:cs typeface="Trebuchet MS"/>
              </a:rPr>
              <a:t>but </a:t>
            </a:r>
            <a:r>
              <a:rPr sz="4200" spc="-215" dirty="0">
                <a:latin typeface="Trebuchet MS"/>
                <a:cs typeface="Trebuchet MS"/>
              </a:rPr>
              <a:t>group/other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175" dirty="0">
                <a:latin typeface="Trebuchet MS"/>
                <a:cs typeface="Trebuchet MS"/>
              </a:rPr>
              <a:t>only  </a:t>
            </a:r>
            <a:r>
              <a:rPr sz="4200" spc="-220" dirty="0">
                <a:latin typeface="Trebuchet MS"/>
                <a:cs typeface="Trebuchet MS"/>
              </a:rPr>
              <a:t>read</a:t>
            </a:r>
            <a:r>
              <a:rPr sz="4200" spc="-114" dirty="0">
                <a:latin typeface="Trebuchet MS"/>
                <a:cs typeface="Trebuchet MS"/>
              </a:rPr>
              <a:t> </a:t>
            </a:r>
            <a:r>
              <a:rPr sz="4200" spc="-275" dirty="0"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-185" dirty="0">
                <a:latin typeface="Trebuchet MS"/>
                <a:cs typeface="Trebuchet MS"/>
              </a:rPr>
              <a:t>-- write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290" dirty="0">
                <a:latin typeface="Trebuchet MS"/>
                <a:cs typeface="Trebuchet MS"/>
              </a:rPr>
              <a:t>name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40" dirty="0">
                <a:latin typeface="Trebuchet MS"/>
                <a:cs typeface="Trebuchet MS"/>
              </a:rPr>
              <a:t>favorite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spc="-65" dirty="0">
                <a:latin typeface="Trebuchet MS"/>
                <a:cs typeface="Trebuchet MS"/>
              </a:rPr>
              <a:t>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00">
              <a:latin typeface="Trebuchet MS"/>
              <a:cs typeface="Trebuchet MS"/>
            </a:endParaRPr>
          </a:p>
          <a:p>
            <a:pPr marL="12700" marR="5080">
              <a:lnSpc>
                <a:spcPts val="4800"/>
              </a:lnSpc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14" dirty="0">
                <a:latin typeface="Trebuchet MS"/>
                <a:cs typeface="Trebuchet MS"/>
              </a:rPr>
              <a:t>Kelly's </a:t>
            </a:r>
            <a:r>
              <a:rPr sz="4200" spc="-229" dirty="0">
                <a:latin typeface="Trebuchet MS"/>
                <a:cs typeface="Trebuchet MS"/>
              </a:rPr>
              <a:t>bootcamp/2017 </a:t>
            </a:r>
            <a:r>
              <a:rPr sz="4200" spc="-155" dirty="0">
                <a:latin typeface="Trebuchet MS"/>
                <a:cs typeface="Trebuchet MS"/>
              </a:rPr>
              <a:t>directory </a:t>
            </a:r>
            <a:r>
              <a:rPr sz="4200" spc="-275" dirty="0">
                <a:latin typeface="Trebuchet MS"/>
                <a:cs typeface="Trebuchet MS"/>
              </a:rPr>
              <a:t>and  </a:t>
            </a:r>
            <a:r>
              <a:rPr sz="4200" spc="-300" dirty="0">
                <a:latin typeface="Trebuchet MS"/>
                <a:cs typeface="Trebuchet MS"/>
              </a:rPr>
              <a:t>tell </a:t>
            </a:r>
            <a:r>
              <a:rPr sz="4200" spc="-270" dirty="0">
                <a:latin typeface="Trebuchet MS"/>
                <a:cs typeface="Trebuchet MS"/>
              </a:rPr>
              <a:t>me </a:t>
            </a:r>
            <a:r>
              <a:rPr sz="4200" spc="-195" dirty="0">
                <a:latin typeface="Trebuchet MS"/>
                <a:cs typeface="Trebuchet MS"/>
              </a:rPr>
              <a:t>when </a:t>
            </a:r>
            <a:r>
              <a:rPr sz="4200" spc="-250" dirty="0">
                <a:latin typeface="Trebuchet MS"/>
                <a:cs typeface="Trebuchet MS"/>
              </a:rPr>
              <a:t>you’ve </a:t>
            </a:r>
            <a:r>
              <a:rPr sz="4200" spc="-155" dirty="0">
                <a:latin typeface="Trebuchet MS"/>
                <a:cs typeface="Trebuchet MS"/>
              </a:rPr>
              <a:t>done </a:t>
            </a:r>
            <a:r>
              <a:rPr sz="4200" spc="-390" dirty="0">
                <a:latin typeface="Trebuchet MS"/>
                <a:cs typeface="Trebuchet MS"/>
              </a:rPr>
              <a:t>it. </a:t>
            </a:r>
            <a:r>
              <a:rPr sz="4200" spc="-170" dirty="0">
                <a:latin typeface="Trebuchet MS"/>
                <a:cs typeface="Trebuchet MS"/>
              </a:rPr>
              <a:t>First </a:t>
            </a:r>
            <a:r>
              <a:rPr sz="4200" spc="-140" dirty="0">
                <a:latin typeface="Trebuchet MS"/>
                <a:cs typeface="Trebuchet MS"/>
              </a:rPr>
              <a:t>one </a:t>
            </a:r>
            <a:r>
              <a:rPr sz="4200" spc="-170" dirty="0">
                <a:latin typeface="Trebuchet MS"/>
                <a:cs typeface="Trebuchet MS"/>
              </a:rPr>
              <a:t>wins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145" dirty="0">
                <a:latin typeface="Trebuchet MS"/>
                <a:cs typeface="Trebuchet MS"/>
              </a:rPr>
              <a:t> </a:t>
            </a:r>
            <a:r>
              <a:rPr sz="4200" spc="-265" dirty="0">
                <a:latin typeface="Trebuchet MS"/>
                <a:cs typeface="Trebuchet MS"/>
              </a:rPr>
              <a:t>prize!!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14286</TotalTime>
  <Words>6260</Words>
  <Application>Microsoft Macintosh PowerPoint</Application>
  <PresentationFormat>Custom</PresentationFormat>
  <Paragraphs>916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Gungsuh</vt:lpstr>
      <vt:lpstr>Arial</vt:lpstr>
      <vt:lpstr>Calibri</vt:lpstr>
      <vt:lpstr>Helvetica Neue</vt:lpstr>
      <vt:lpstr>inherit</vt:lpstr>
      <vt:lpstr>Noto Sans Symbols</vt:lpstr>
      <vt:lpstr>Söhne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Unix Challenge!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cp:lastModifiedBy>Carrillo, Edgar</cp:lastModifiedBy>
  <cp:revision>50</cp:revision>
  <cp:lastPrinted>2021-08-06T17:44:01Z</cp:lastPrinted>
  <dcterms:created xsi:type="dcterms:W3CDTF">2021-07-29T19:50:01Z</dcterms:created>
  <dcterms:modified xsi:type="dcterms:W3CDTF">2024-08-01T20:24:05Z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2021-07-29T00:00:00Z</vt:filetime>
  </property>
</Properties>
</file>